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5" r:id="rId2"/>
    <p:sldId id="308" r:id="rId3"/>
    <p:sldId id="345"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7B8D7-33B1-2B4D-66B1-7F9115C75A8B}" v="20" dt="2019-09-06T11:49:56.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p:cViewPr varScale="1">
        <p:scale>
          <a:sx n="64" d="100"/>
          <a:sy n="64"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8/09/19</a:t>
            </a:fld>
            <a:endParaRPr lang="en-US" altLang="en-US"/>
          </a:p>
        </p:txBody>
      </p:sp>
      <p:sp>
        <p:nvSpPr>
          <p:cNvPr id="4" name="Footer Placeholder 3">
            <a:extLst>
              <a:ext uri="{FF2B5EF4-FFF2-40B4-BE49-F238E27FC236}">
                <a16:creationId xmlns:a16="http://schemas.microsoft.com/office/drawing/2014/main" xmlns=""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8/09/19</a:t>
            </a:fld>
            <a:endParaRPr lang="en-US" altLang="en-US"/>
          </a:p>
        </p:txBody>
      </p:sp>
      <p:sp>
        <p:nvSpPr>
          <p:cNvPr id="4" name="Slide Image Placeholder 3">
            <a:extLst>
              <a:ext uri="{FF2B5EF4-FFF2-40B4-BE49-F238E27FC236}">
                <a16:creationId xmlns:a16="http://schemas.microsoft.com/office/drawing/2014/main" xmlns=""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xmlns="" id="{2A0AA207-E58A-4481-B4CF-FC60390EB8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EAC7A7-D609-4399-B2F2-377BA2391905}" type="slidenum">
              <a:rPr lang="en-US" altLang="en-US">
                <a:latin typeface="Calibri" panose="020F0502020204030204" pitchFamily="34" charset="0"/>
              </a:rPr>
              <a:pPr/>
              <a:t>3</a:t>
            </a:fld>
            <a:endParaRPr lang="en-US" altLang="en-US">
              <a:latin typeface="Calibri" panose="020F0502020204030204" pitchFamily="34" charset="0"/>
            </a:endParaRPr>
          </a:p>
        </p:txBody>
      </p:sp>
      <p:sp>
        <p:nvSpPr>
          <p:cNvPr id="39938" name="Rectangle 2">
            <a:extLst>
              <a:ext uri="{FF2B5EF4-FFF2-40B4-BE49-F238E27FC236}">
                <a16:creationId xmlns:a16="http://schemas.microsoft.com/office/drawing/2014/main" xmlns="" id="{F4BD02BE-FC69-4806-A845-68E732FFF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xmlns="" id="{9D80085C-2855-43ED-99DA-89D6EE97C0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2-5 </a:t>
            </a:r>
            <a:r>
              <a:rPr lang="en-US" altLang="en-US"/>
              <a:t>The intervals comprising an arbitrary cell cycle. Following mitosis, cells enter the G1 stage of interphase, initiating a new cycle. Cells may become nondividing (G0) or continue through G1, where they become committed to begin DNA synthesis (S) and complete the cycle (G2 and mitosis). Following mitosis, two daughter cells are produced and the cycle begins anew for both cells.</a:t>
            </a:r>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164A884-4885-F148-98AD-7E7A43D5E796}" type="slidenum">
              <a:rPr lang="en-US"/>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01863A9-32E2-F14B-9C7D-675D96E0E030}" type="slidenum">
              <a:rPr lang="en-US"/>
              <a:pPr/>
              <a:t>21</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Table 20-2 Some Proto-oncogenes and Tumor Suppressor Genes</a:t>
            </a:r>
            <a:endParaRPr lang="en-GB">
              <a:latin typeface="Calibri"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CFE8231-2062-364E-987A-7AE12A8D9564}" type="slidenum">
              <a:rPr lang="en-US"/>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04F54EE-DC86-7D46-A6FF-DA823A48D561}" type="slidenum">
              <a:rPr lang="en-US"/>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641951E-3273-8A4E-9AE7-6355A9E93FDA}" type="slidenum">
              <a:rPr lang="en-US"/>
              <a:pPr/>
              <a:t>28</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atin typeface="Calibri" charset="0"/>
                <a:ea typeface="MS PGothic" charset="0"/>
              </a:rPr>
              <a:t>Figure 12-9 </a:t>
            </a:r>
            <a:r>
              <a:rPr lang="en-US">
                <a:latin typeface="Calibri" charset="0"/>
                <a:ea typeface="MS PGothic" charset="0"/>
              </a:rPr>
              <a:t>General model of the association of histones and DNA in the nucleosome, illustrating the way in which the chromatin fiber may be coiled into a more condensed structure, ultimately producing a mitotic chromosome.</a:t>
            </a:r>
            <a:endParaRPr lang="en-GB">
              <a:latin typeface="Calibri"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72977F1-3C9A-584F-87D1-4D11C30DD959}" type="slidenum">
              <a:rPr lang="en-US"/>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xmlns="" id="{E9685575-D0C0-884E-8C89-688F77BB4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xmlns="" id="{C2D7E502-4D93-984D-8991-C2A474D0F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xmlns="" id="{A37D3CF3-27A9-0D4B-9956-7AACF9C909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CDDDE5-7E3E-D64F-AA64-D65532206224}" type="slidenum">
              <a:rPr lang="en-US" altLang="en-US" smtClean="0"/>
              <a:pPr>
                <a:spcBef>
                  <a:spcPct val="0"/>
                </a:spcBef>
              </a:pPr>
              <a:t>4</a:t>
            </a:fld>
            <a:endParaRPr lang="en-US" altLang="en-US"/>
          </a:p>
        </p:txBody>
      </p:sp>
    </p:spTree>
    <p:extLst>
      <p:ext uri="{BB962C8B-B14F-4D97-AF65-F5344CB8AC3E}">
        <p14:creationId xmlns:p14="http://schemas.microsoft.com/office/powerpoint/2010/main" val="309789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xmlns="" id="{74DB7641-C7E2-3747-9B5B-B8E8C057A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xmlns="" id="{209365EF-A4DD-2E47-84E4-719FDC195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3" name="Slide Number Placeholder 3">
            <a:extLst>
              <a:ext uri="{FF2B5EF4-FFF2-40B4-BE49-F238E27FC236}">
                <a16:creationId xmlns:a16="http://schemas.microsoft.com/office/drawing/2014/main" xmlns="" id="{E65CE725-00E4-D946-A7B1-2581EC7D14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96FBDA8-E827-2446-A5BD-7AD06AF39873}" type="slidenum">
              <a:rPr lang="en-US" altLang="en-US" smtClean="0"/>
              <a:pPr>
                <a:spcBef>
                  <a:spcPct val="0"/>
                </a:spcBef>
              </a:pPr>
              <a:t>5</a:t>
            </a:fld>
            <a:endParaRPr lang="en-US" altLang="en-US"/>
          </a:p>
        </p:txBody>
      </p:sp>
    </p:spTree>
    <p:extLst>
      <p:ext uri="{BB962C8B-B14F-4D97-AF65-F5344CB8AC3E}">
        <p14:creationId xmlns:p14="http://schemas.microsoft.com/office/powerpoint/2010/main" val="195928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xmlns="" id="{A9BA7B55-2144-224C-A635-B4D8E5F719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55E75A-D9F2-374A-B335-D8482A300FC6}" type="slidenum">
              <a:rPr lang="en-US" altLang="en-US" smtClean="0"/>
              <a:pPr>
                <a:spcBef>
                  <a:spcPct val="0"/>
                </a:spcBef>
              </a:pPr>
              <a:t>6</a:t>
            </a:fld>
            <a:endParaRPr lang="en-US" altLang="en-US"/>
          </a:p>
        </p:txBody>
      </p:sp>
      <p:sp>
        <p:nvSpPr>
          <p:cNvPr id="53250" name="Rectangle 2">
            <a:extLst>
              <a:ext uri="{FF2B5EF4-FFF2-40B4-BE49-F238E27FC236}">
                <a16:creationId xmlns:a16="http://schemas.microsoft.com/office/drawing/2014/main" xmlns="" id="{395B7BEB-EC91-7249-A7C8-1224B59368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xmlns="" id="{67935334-C855-5B44-A24D-E5C6967E43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20-5 </a:t>
            </a:r>
            <a:r>
              <a:rPr lang="en-US" altLang="en-US"/>
              <a:t>Checkpoints and proliferation decision points monitor the progress of the cell through the cell cycle.</a:t>
            </a:r>
            <a:endParaRPr lang="en-GB" altLang="en-US"/>
          </a:p>
        </p:txBody>
      </p:sp>
    </p:spTree>
    <p:extLst>
      <p:ext uri="{BB962C8B-B14F-4D97-AF65-F5344CB8AC3E}">
        <p14:creationId xmlns:p14="http://schemas.microsoft.com/office/powerpoint/2010/main" val="408906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xmlns="" id="{96989908-1809-6548-9E99-EEE8DF5D7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058E24-0E5F-3844-AB90-7D049BE83265}" type="slidenum">
              <a:rPr lang="en-US" altLang="en-US" smtClean="0"/>
              <a:pPr>
                <a:spcBef>
                  <a:spcPct val="0"/>
                </a:spcBef>
              </a:pPr>
              <a:t>14</a:t>
            </a:fld>
            <a:endParaRPr lang="en-US" altLang="en-US"/>
          </a:p>
        </p:txBody>
      </p:sp>
      <p:sp>
        <p:nvSpPr>
          <p:cNvPr id="62466" name="Rectangle 2">
            <a:extLst>
              <a:ext uri="{FF2B5EF4-FFF2-40B4-BE49-F238E27FC236}">
                <a16:creationId xmlns:a16="http://schemas.microsoft.com/office/drawing/2014/main" xmlns="" id="{341379A1-950A-4E4E-82B8-80A7A1660F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xmlns="" id="{B6A32507-D334-654F-AD55-A326277FE3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20-5 </a:t>
            </a:r>
            <a:r>
              <a:rPr lang="en-US" altLang="en-US"/>
              <a:t>Checkpoints and proliferation decision points monitor the progress of the cell through the cell cycle.</a:t>
            </a:r>
            <a:endParaRPr lang="en-GB" altLang="en-US"/>
          </a:p>
        </p:txBody>
      </p:sp>
    </p:spTree>
    <p:extLst>
      <p:ext uri="{BB962C8B-B14F-4D97-AF65-F5344CB8AC3E}">
        <p14:creationId xmlns:p14="http://schemas.microsoft.com/office/powerpoint/2010/main" val="96391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xmlns="" id="{D98C8D7A-7376-314B-BCF5-3BC51BD5E2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E23707D-11E4-B84A-AA91-4B9C8F9E2BDF}" type="slidenum">
              <a:rPr lang="en-US" altLang="en-US" smtClean="0"/>
              <a:pPr>
                <a:spcBef>
                  <a:spcPct val="0"/>
                </a:spcBef>
              </a:pPr>
              <a:t>16</a:t>
            </a:fld>
            <a:endParaRPr lang="en-US" altLang="en-US"/>
          </a:p>
        </p:txBody>
      </p:sp>
      <p:sp>
        <p:nvSpPr>
          <p:cNvPr id="65538" name="Rectangle 2">
            <a:extLst>
              <a:ext uri="{FF2B5EF4-FFF2-40B4-BE49-F238E27FC236}">
                <a16:creationId xmlns:a16="http://schemas.microsoft.com/office/drawing/2014/main" xmlns="" id="{D5A05C3D-76AA-D544-AA2D-7C7D622058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xmlns="" id="{38E72D30-ED10-CA47-807B-29FFE62064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20-6 </a:t>
            </a:r>
            <a:r>
              <a:rPr lang="en-US" altLang="en-US"/>
              <a:t>Relative expression times and amounts of cyclins during the cell cycle. Cyclin D1 accumulates early in G1 and is expressed at a constant level through most of the cycle. Cyclin E accumulates in G1, reaches a peak, and declines by mid S phase. Cyclin D2 begins accumulating in the last half of G1, reaches a peak just after the beginning of S, and then declines by early G2. Cyclin A appears in late G1, accumulates through S phase, peaks at the G2/M transition, and is rapidly degraded. Cyclin B peaks at the G2/M transition and declines rapidly in M phase.</a:t>
            </a:r>
            <a:endParaRPr lang="en-GB" altLang="en-US"/>
          </a:p>
        </p:txBody>
      </p:sp>
    </p:spTree>
    <p:extLst>
      <p:ext uri="{BB962C8B-B14F-4D97-AF65-F5344CB8AC3E}">
        <p14:creationId xmlns:p14="http://schemas.microsoft.com/office/powerpoint/2010/main" val="242102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xmlns="" id="{8E98C220-6C34-9A4E-B0E1-AD267FE6E5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4473849-D3D5-454D-AE5A-956795B1A397}" type="slidenum">
              <a:rPr lang="en-US" altLang="en-US" smtClean="0"/>
              <a:pPr>
                <a:spcBef>
                  <a:spcPct val="0"/>
                </a:spcBef>
              </a:pPr>
              <a:t>17</a:t>
            </a:fld>
            <a:endParaRPr lang="en-US" altLang="en-US"/>
          </a:p>
        </p:txBody>
      </p:sp>
      <p:sp>
        <p:nvSpPr>
          <p:cNvPr id="67586" name="Rectangle 2">
            <a:extLst>
              <a:ext uri="{FF2B5EF4-FFF2-40B4-BE49-F238E27FC236}">
                <a16:creationId xmlns:a16="http://schemas.microsoft.com/office/drawing/2014/main" xmlns="" id="{57D5EC3F-6EF8-2040-BE3F-55E39ACE57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xmlns="" id="{B13919C0-123D-7142-A0F2-98AFD8C11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20-7 </a:t>
            </a:r>
            <a:r>
              <a:rPr lang="en-US" altLang="en-US"/>
              <a:t>Transition from G2 to M phase is controlled by CDK1 and cyclin B. These molecules interact to form a complex that adds phosphate groups to cellular components. These in turn bring about the structural and biochemical changes necessary for mitosis (M phase).</a:t>
            </a:r>
            <a:endParaRPr lang="en-GB" altLang="en-US"/>
          </a:p>
        </p:txBody>
      </p:sp>
    </p:spTree>
    <p:extLst>
      <p:ext uri="{BB962C8B-B14F-4D97-AF65-F5344CB8AC3E}">
        <p14:creationId xmlns:p14="http://schemas.microsoft.com/office/powerpoint/2010/main" val="368075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99C9A26-0237-6744-8E5E-5B3A470E38FA}" type="slidenum">
              <a:rPr lang="en-US"/>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A8300EA-21C4-2644-BCE0-55946DB8749A}"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8/09/19</a:t>
            </a:fld>
            <a:endParaRPr lang="en-US" altLang="en-US"/>
          </a:p>
        </p:txBody>
      </p:sp>
      <p:sp>
        <p:nvSpPr>
          <p:cNvPr id="5" name="Footer Placeholder 4">
            <a:extLst>
              <a:ext uri="{FF2B5EF4-FFF2-40B4-BE49-F238E27FC236}">
                <a16:creationId xmlns:a16="http://schemas.microsoft.com/office/drawing/2014/main" xmlns=""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8/09/19</a:t>
            </a:fld>
            <a:endParaRPr lang="en-US" altLang="en-US"/>
          </a:p>
        </p:txBody>
      </p:sp>
      <p:sp>
        <p:nvSpPr>
          <p:cNvPr id="5" name="Footer Placeholder 4">
            <a:extLst>
              <a:ext uri="{FF2B5EF4-FFF2-40B4-BE49-F238E27FC236}">
                <a16:creationId xmlns:a16="http://schemas.microsoft.com/office/drawing/2014/main" xmlns=""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8/09/19</a:t>
            </a:fld>
            <a:endParaRPr lang="en-US" altLang="en-US"/>
          </a:p>
        </p:txBody>
      </p:sp>
      <p:sp>
        <p:nvSpPr>
          <p:cNvPr id="5" name="Footer Placeholder 4">
            <a:extLst>
              <a:ext uri="{FF2B5EF4-FFF2-40B4-BE49-F238E27FC236}">
                <a16:creationId xmlns:a16="http://schemas.microsoft.com/office/drawing/2014/main" xmlns=""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8/09/19</a:t>
            </a:fld>
            <a:endParaRPr lang="en-US" altLang="en-US"/>
          </a:p>
        </p:txBody>
      </p:sp>
      <p:sp>
        <p:nvSpPr>
          <p:cNvPr id="5" name="Footer Placeholder 4">
            <a:extLst>
              <a:ext uri="{FF2B5EF4-FFF2-40B4-BE49-F238E27FC236}">
                <a16:creationId xmlns:a16="http://schemas.microsoft.com/office/drawing/2014/main" xmlns=""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8/09/19</a:t>
            </a:fld>
            <a:endParaRPr lang="en-US" altLang="en-US"/>
          </a:p>
        </p:txBody>
      </p:sp>
      <p:sp>
        <p:nvSpPr>
          <p:cNvPr id="5" name="Footer Placeholder 4">
            <a:extLst>
              <a:ext uri="{FF2B5EF4-FFF2-40B4-BE49-F238E27FC236}">
                <a16:creationId xmlns:a16="http://schemas.microsoft.com/office/drawing/2014/main" xmlns=""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8/09/19</a:t>
            </a:fld>
            <a:endParaRPr lang="en-US" altLang="en-US"/>
          </a:p>
        </p:txBody>
      </p:sp>
      <p:sp>
        <p:nvSpPr>
          <p:cNvPr id="6" name="Footer Placeholder 4">
            <a:extLst>
              <a:ext uri="{FF2B5EF4-FFF2-40B4-BE49-F238E27FC236}">
                <a16:creationId xmlns:a16="http://schemas.microsoft.com/office/drawing/2014/main" xmlns=""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8/09/19</a:t>
            </a:fld>
            <a:endParaRPr lang="en-US" altLang="en-US"/>
          </a:p>
        </p:txBody>
      </p:sp>
      <p:sp>
        <p:nvSpPr>
          <p:cNvPr id="8" name="Footer Placeholder 4">
            <a:extLst>
              <a:ext uri="{FF2B5EF4-FFF2-40B4-BE49-F238E27FC236}">
                <a16:creationId xmlns:a16="http://schemas.microsoft.com/office/drawing/2014/main" xmlns=""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8/09/19</a:t>
            </a:fld>
            <a:endParaRPr lang="en-US" altLang="en-US"/>
          </a:p>
        </p:txBody>
      </p:sp>
      <p:sp>
        <p:nvSpPr>
          <p:cNvPr id="4" name="Footer Placeholder 4">
            <a:extLst>
              <a:ext uri="{FF2B5EF4-FFF2-40B4-BE49-F238E27FC236}">
                <a16:creationId xmlns:a16="http://schemas.microsoft.com/office/drawing/2014/main" xmlns=""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8/09/19</a:t>
            </a:fld>
            <a:endParaRPr lang="en-US" altLang="en-US"/>
          </a:p>
        </p:txBody>
      </p:sp>
      <p:sp>
        <p:nvSpPr>
          <p:cNvPr id="3" name="Footer Placeholder 4">
            <a:extLst>
              <a:ext uri="{FF2B5EF4-FFF2-40B4-BE49-F238E27FC236}">
                <a16:creationId xmlns:a16="http://schemas.microsoft.com/office/drawing/2014/main" xmlns=""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8/09/19</a:t>
            </a:fld>
            <a:endParaRPr lang="en-US" altLang="en-US"/>
          </a:p>
        </p:txBody>
      </p:sp>
      <p:sp>
        <p:nvSpPr>
          <p:cNvPr id="6" name="Footer Placeholder 4">
            <a:extLst>
              <a:ext uri="{FF2B5EF4-FFF2-40B4-BE49-F238E27FC236}">
                <a16:creationId xmlns:a16="http://schemas.microsoft.com/office/drawing/2014/main" xmlns=""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8/09/19</a:t>
            </a:fld>
            <a:endParaRPr lang="en-US" altLang="en-US"/>
          </a:p>
        </p:txBody>
      </p:sp>
      <p:sp>
        <p:nvSpPr>
          <p:cNvPr id="6" name="Footer Placeholder 4">
            <a:extLst>
              <a:ext uri="{FF2B5EF4-FFF2-40B4-BE49-F238E27FC236}">
                <a16:creationId xmlns:a16="http://schemas.microsoft.com/office/drawing/2014/main" xmlns=""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8/09/19</a:t>
            </a:fld>
            <a:endParaRPr lang="en-US" altLang="en-US"/>
          </a:p>
        </p:txBody>
      </p:sp>
      <p:sp>
        <p:nvSpPr>
          <p:cNvPr id="5" name="Footer Placeholder 4">
            <a:extLst>
              <a:ext uri="{FF2B5EF4-FFF2-40B4-BE49-F238E27FC236}">
                <a16:creationId xmlns:a16="http://schemas.microsoft.com/office/drawing/2014/main" xmlns=""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xmlns="" id="{426ED0D5-7FC6-4CA1-BC65-B2248FD0DB54}"/>
              </a:ext>
            </a:extLst>
          </p:cNvPr>
          <p:cNvSpPr>
            <a:spLocks noGrp="1"/>
          </p:cNvSpPr>
          <p:nvPr>
            <p:ph type="title"/>
          </p:nvPr>
        </p:nvSpPr>
        <p:spPr/>
        <p:txBody>
          <a:bodyPr/>
          <a:lstStyle/>
          <a:p>
            <a:r>
              <a:rPr lang="en-US" altLang="en-US" dirty="0">
                <a:ea typeface="MS PGothic"/>
              </a:rPr>
              <a:t>Lecture </a:t>
            </a:r>
            <a:r>
              <a:rPr lang="en-US" altLang="en-US" dirty="0" smtClean="0">
                <a:ea typeface="MS PGothic"/>
              </a:rPr>
              <a:t>5</a:t>
            </a:r>
            <a:r>
              <a:rPr lang="en-US" altLang="en-US" dirty="0"/>
              <a:t/>
            </a:r>
            <a:br>
              <a:rPr lang="en-US" altLang="en-US" dirty="0"/>
            </a:br>
            <a:r>
              <a:rPr lang="en-US" altLang="en-US" dirty="0">
                <a:ea typeface="MS PGothic"/>
              </a:rPr>
              <a:t>Sept. </a:t>
            </a:r>
            <a:r>
              <a:rPr lang="en-US" altLang="en-US" dirty="0" smtClean="0">
                <a:ea typeface="MS PGothic"/>
              </a:rPr>
              <a:t>9</a:t>
            </a:r>
            <a:r>
              <a:rPr lang="en-US" altLang="en-US" baseline="30000" dirty="0" smtClean="0">
                <a:ea typeface="MS PGothic"/>
              </a:rPr>
              <a:t>th</a:t>
            </a:r>
            <a:r>
              <a:rPr lang="en-US" altLang="en-US" dirty="0" smtClean="0">
                <a:ea typeface="MS PGothic"/>
              </a:rPr>
              <a:t> </a:t>
            </a:r>
            <a:r>
              <a:rPr lang="en-US" altLang="en-US" dirty="0">
                <a:ea typeface="MS PGothic"/>
              </a:rPr>
              <a:t>,2019</a:t>
            </a:r>
          </a:p>
        </p:txBody>
      </p:sp>
      <p:sp>
        <p:nvSpPr>
          <p:cNvPr id="15362" name="Content Placeholder 2">
            <a:extLst>
              <a:ext uri="{FF2B5EF4-FFF2-40B4-BE49-F238E27FC236}">
                <a16:creationId xmlns:a16="http://schemas.microsoft.com/office/drawing/2014/main" xmlns="" id="{0B3BB630-F523-3E4C-9710-40C1DE4FC780}"/>
              </a:ext>
            </a:extLst>
          </p:cNvPr>
          <p:cNvSpPr>
            <a:spLocks noGrp="1"/>
          </p:cNvSpPr>
          <p:nvPr>
            <p:ph idx="1"/>
          </p:nvPr>
        </p:nvSpPr>
        <p:spPr>
          <a:xfrm>
            <a:off x="457200" y="1600200"/>
            <a:ext cx="8153400" cy="5257800"/>
          </a:xfrm>
        </p:spPr>
        <p:txBody>
          <a:bodyPr/>
          <a:lstStyle/>
          <a:p>
            <a:pPr marL="0" indent="0">
              <a:buFont typeface="Arial" charset="0"/>
              <a:buNone/>
              <a:defRPr/>
            </a:pPr>
            <a:endParaRPr lang="en-US" dirty="0">
              <a:ea typeface="MS PGothic" charset="0"/>
            </a:endParaRPr>
          </a:p>
          <a:p>
            <a:pPr marL="0" indent="0">
              <a:buNone/>
              <a:defRPr/>
            </a:pPr>
            <a:r>
              <a:rPr lang="en-US" dirty="0">
                <a:ea typeface="MS PGothic"/>
              </a:rPr>
              <a:t>Lab report 1 due </a:t>
            </a:r>
            <a:r>
              <a:rPr lang="en-US" dirty="0" smtClean="0">
                <a:ea typeface="MS PGothic"/>
              </a:rPr>
              <a:t> </a:t>
            </a:r>
            <a:r>
              <a:rPr lang="en-US" dirty="0">
                <a:ea typeface="MS PGothic"/>
              </a:rPr>
              <a:t>Thursday, Sept 12th at the beginning of your lab. </a:t>
            </a:r>
            <a:endParaRPr lang="en-US" dirty="0" smtClean="0">
              <a:ea typeface="MS PGothic"/>
            </a:endParaRPr>
          </a:p>
          <a:p>
            <a:pPr marL="0" indent="0">
              <a:buNone/>
              <a:defRPr/>
            </a:pPr>
            <a:r>
              <a:rPr lang="en-US" dirty="0" smtClean="0">
                <a:ea typeface="MS PGothic"/>
              </a:rPr>
              <a:t>Questions?-</a:t>
            </a:r>
            <a:endParaRPr lang="en-US" dirty="0">
              <a:ea typeface="MS PGothic" charset="0"/>
            </a:endParaRPr>
          </a:p>
          <a:p>
            <a:pPr>
              <a:buFont typeface="Arial" charset="0"/>
              <a:buNone/>
              <a:defRPr/>
            </a:pPr>
            <a:endParaRPr lang="en-US" dirty="0">
              <a:ea typeface="MS PGothic" charset="0"/>
            </a:endParaRPr>
          </a:p>
          <a:p>
            <a:pPr>
              <a:buFont typeface="Arial" charset="0"/>
              <a:buChar cha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xmlns="" id="{77BD525E-F30B-C74D-B356-FC1EDC7D3EC5}"/>
              </a:ext>
            </a:extLst>
          </p:cNvPr>
          <p:cNvSpPr>
            <a:spLocks noGrp="1"/>
          </p:cNvSpPr>
          <p:nvPr>
            <p:ph type="title"/>
          </p:nvPr>
        </p:nvSpPr>
        <p:spPr/>
        <p:txBody>
          <a:bodyPr/>
          <a:lstStyle/>
          <a:p>
            <a:r>
              <a:rPr lang="en-US" altLang="en-US"/>
              <a:t>Let</a:t>
            </a:r>
            <a:r>
              <a:rPr lang="ja-JP" altLang="en-US"/>
              <a:t>’</a:t>
            </a:r>
            <a:r>
              <a:rPr lang="en-US" altLang="ja-JP"/>
              <a:t>s clarify--</a:t>
            </a:r>
            <a:endParaRPr lang="en-US" altLang="en-US"/>
          </a:p>
        </p:txBody>
      </p:sp>
      <p:sp>
        <p:nvSpPr>
          <p:cNvPr id="57346" name="Content Placeholder 2">
            <a:extLst>
              <a:ext uri="{FF2B5EF4-FFF2-40B4-BE49-F238E27FC236}">
                <a16:creationId xmlns:a16="http://schemas.microsoft.com/office/drawing/2014/main" xmlns="" id="{994E9E25-8C01-1142-B0E1-8B165FC42866}"/>
              </a:ext>
            </a:extLst>
          </p:cNvPr>
          <p:cNvSpPr>
            <a:spLocks noGrp="1"/>
          </p:cNvSpPr>
          <p:nvPr>
            <p:ph idx="1"/>
          </p:nvPr>
        </p:nvSpPr>
        <p:spPr/>
        <p:txBody>
          <a:bodyPr/>
          <a:lstStyle/>
          <a:p>
            <a:r>
              <a:rPr lang="en-US" altLang="en-US"/>
              <a:t>Cancer is an abnormal accumulation of cells.</a:t>
            </a:r>
          </a:p>
          <a:p>
            <a:endParaRPr lang="en-US" altLang="en-US"/>
          </a:p>
          <a:p>
            <a:r>
              <a:rPr lang="en-US" altLang="en-US"/>
              <a:t>Each cancer is essentially clonal---originating from one cell.</a:t>
            </a:r>
          </a:p>
          <a:p>
            <a:endParaRPr lang="en-US" altLang="en-US"/>
          </a:p>
          <a:p>
            <a:r>
              <a:rPr lang="en-US" altLang="en-US"/>
              <a:t>The original cell has lost some aspect of cell division control, which can lead to further loss of control— and the result is lots of cells.</a:t>
            </a:r>
          </a:p>
        </p:txBody>
      </p:sp>
    </p:spTree>
    <p:extLst>
      <p:ext uri="{BB962C8B-B14F-4D97-AF65-F5344CB8AC3E}">
        <p14:creationId xmlns:p14="http://schemas.microsoft.com/office/powerpoint/2010/main" val="328212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xmlns="" id="{D322C276-D134-0D47-9E28-D78104AA903A}"/>
              </a:ext>
            </a:extLst>
          </p:cNvPr>
          <p:cNvSpPr>
            <a:spLocks noGrp="1"/>
          </p:cNvSpPr>
          <p:nvPr>
            <p:ph type="title"/>
          </p:nvPr>
        </p:nvSpPr>
        <p:spPr/>
        <p:txBody>
          <a:bodyPr/>
          <a:lstStyle/>
          <a:p>
            <a:endParaRPr lang="en-US" altLang="en-US"/>
          </a:p>
        </p:txBody>
      </p:sp>
      <p:sp>
        <p:nvSpPr>
          <p:cNvPr id="58370" name="Content Placeholder 2">
            <a:extLst>
              <a:ext uri="{FF2B5EF4-FFF2-40B4-BE49-F238E27FC236}">
                <a16:creationId xmlns:a16="http://schemas.microsoft.com/office/drawing/2014/main" xmlns="" id="{0065ECF3-22B4-B24F-86B1-3DB93EAB64CE}"/>
              </a:ext>
            </a:extLst>
          </p:cNvPr>
          <p:cNvSpPr>
            <a:spLocks noGrp="1"/>
          </p:cNvSpPr>
          <p:nvPr>
            <p:ph idx="1"/>
          </p:nvPr>
        </p:nvSpPr>
        <p:spPr>
          <a:xfrm>
            <a:off x="457200" y="1600200"/>
            <a:ext cx="8305800" cy="5257800"/>
          </a:xfrm>
        </p:spPr>
        <p:txBody>
          <a:bodyPr/>
          <a:lstStyle/>
          <a:p>
            <a:r>
              <a:rPr lang="en-US" altLang="en-US"/>
              <a:t>Some of the DNA damage/mutations are easy to spot.</a:t>
            </a:r>
          </a:p>
          <a:p>
            <a:pPr lvl="1"/>
            <a:r>
              <a:rPr lang="en-US" altLang="en-US"/>
              <a:t>Extra chromosomes</a:t>
            </a:r>
          </a:p>
          <a:p>
            <a:pPr lvl="1"/>
            <a:r>
              <a:rPr lang="en-US" altLang="en-US"/>
              <a:t>Missing chromosomes</a:t>
            </a:r>
          </a:p>
          <a:p>
            <a:pPr lvl="1"/>
            <a:r>
              <a:rPr lang="en-US" altLang="en-US"/>
              <a:t>Broken or fused chromosomes</a:t>
            </a:r>
          </a:p>
          <a:p>
            <a:pPr lvl="2"/>
            <a:r>
              <a:rPr lang="en-US" altLang="en-US"/>
              <a:t>Since genes reside on/in chromosomes, extra chromosomes mean extra copies of genes, missing chromosomes mean missing genes</a:t>
            </a:r>
            <a:r>
              <a:rPr lang="is-IS" altLang="en-US"/>
              <a:t>…broken and fused chromosomes mean parts of genes may be missing or fused together.</a:t>
            </a:r>
            <a:endParaRPr lang="en-US" altLang="en-US"/>
          </a:p>
          <a:p>
            <a:pPr lvl="1"/>
            <a:endParaRPr lang="en-US" altLang="en-US"/>
          </a:p>
          <a:p>
            <a:pPr lvl="1"/>
            <a:endParaRPr lang="en-US" altLang="en-US"/>
          </a:p>
        </p:txBody>
      </p:sp>
    </p:spTree>
    <p:extLst>
      <p:ext uri="{BB962C8B-B14F-4D97-AF65-F5344CB8AC3E}">
        <p14:creationId xmlns:p14="http://schemas.microsoft.com/office/powerpoint/2010/main" val="22178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512CE-F3C8-FF47-83B0-F86FE72B101D}"/>
              </a:ext>
            </a:extLst>
          </p:cNvPr>
          <p:cNvSpPr>
            <a:spLocks noGrp="1"/>
          </p:cNvSpPr>
          <p:nvPr>
            <p:ph type="title"/>
          </p:nvPr>
        </p:nvSpPr>
        <p:spPr/>
        <p:txBody>
          <a:bodyPr>
            <a:normAutofit fontScale="90000"/>
          </a:bodyPr>
          <a:lstStyle/>
          <a:p>
            <a:pPr>
              <a:defRPr/>
            </a:pPr>
            <a:r>
              <a:rPr lang="en-US" dirty="0">
                <a:ea typeface="ＭＳ Ｐゴシック" charset="0"/>
              </a:rPr>
              <a:t>Karyotype from tumor cells from brain cancer---YIKES!</a:t>
            </a:r>
          </a:p>
        </p:txBody>
      </p:sp>
      <p:pic>
        <p:nvPicPr>
          <p:cNvPr id="59394" name="Content Placeholder 3">
            <a:extLst>
              <a:ext uri="{FF2B5EF4-FFF2-40B4-BE49-F238E27FC236}">
                <a16:creationId xmlns:a16="http://schemas.microsoft.com/office/drawing/2014/main" xmlns="" id="{E3451922-76F5-4A4C-BE06-8D0D077C7B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1" b="1941"/>
          <a:stretch>
            <a:fillRect/>
          </a:stretch>
        </p:blipFill>
        <p:spPr/>
      </p:pic>
    </p:spTree>
    <p:extLst>
      <p:ext uri="{BB962C8B-B14F-4D97-AF65-F5344CB8AC3E}">
        <p14:creationId xmlns:p14="http://schemas.microsoft.com/office/powerpoint/2010/main" val="381649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xmlns="" id="{69C3B629-8555-1544-ADCF-0D8D48B49BD7}"/>
              </a:ext>
            </a:extLst>
          </p:cNvPr>
          <p:cNvSpPr>
            <a:spLocks noGrp="1"/>
          </p:cNvSpPr>
          <p:nvPr>
            <p:ph type="title"/>
          </p:nvPr>
        </p:nvSpPr>
        <p:spPr/>
        <p:txBody>
          <a:bodyPr/>
          <a:lstStyle/>
          <a:p>
            <a:endParaRPr lang="en-US" altLang="en-US"/>
          </a:p>
        </p:txBody>
      </p:sp>
      <p:sp>
        <p:nvSpPr>
          <p:cNvPr id="60418" name="Content Placeholder 2">
            <a:extLst>
              <a:ext uri="{FF2B5EF4-FFF2-40B4-BE49-F238E27FC236}">
                <a16:creationId xmlns:a16="http://schemas.microsoft.com/office/drawing/2014/main" xmlns="" id="{0A277EA1-1C71-AA41-AF6D-E7549E0F6AF6}"/>
              </a:ext>
            </a:extLst>
          </p:cNvPr>
          <p:cNvSpPr>
            <a:spLocks noGrp="1"/>
          </p:cNvSpPr>
          <p:nvPr>
            <p:ph idx="1"/>
          </p:nvPr>
        </p:nvSpPr>
        <p:spPr/>
        <p:txBody>
          <a:bodyPr/>
          <a:lstStyle/>
          <a:p>
            <a:r>
              <a:rPr lang="en-US" altLang="en-US"/>
              <a:t>If working normally, a cell cycle pause may allow the cell to repair DNA damage, accumulate resources, or grow so that it can divide and produce 2 healthy cells.</a:t>
            </a:r>
          </a:p>
        </p:txBody>
      </p:sp>
    </p:spTree>
    <p:extLst>
      <p:ext uri="{BB962C8B-B14F-4D97-AF65-F5344CB8AC3E}">
        <p14:creationId xmlns:p14="http://schemas.microsoft.com/office/powerpoint/2010/main" val="279578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0">
            <a:extLst>
              <a:ext uri="{FF2B5EF4-FFF2-40B4-BE49-F238E27FC236}">
                <a16:creationId xmlns:a16="http://schemas.microsoft.com/office/drawing/2014/main" xmlns="" id="{3CF59212-7CEB-8C4A-9D41-E2558E78959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20.5</a:t>
            </a:r>
          </a:p>
        </p:txBody>
      </p:sp>
      <p:pic>
        <p:nvPicPr>
          <p:cNvPr id="61442" name="Picture 11" descr="20_05Figure-L.jpg                                              002A812BMacintosh HD                   ABA78158:">
            <a:extLst>
              <a:ext uri="{FF2B5EF4-FFF2-40B4-BE49-F238E27FC236}">
                <a16:creationId xmlns:a16="http://schemas.microsoft.com/office/drawing/2014/main" xmlns="" id="{B9A3C774-5EE9-9545-930B-1C6EC3DF9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522288" y="381000"/>
            <a:ext cx="80978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13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xmlns="" id="{6FC26F79-2F97-FA49-AE2E-EEE64C1D6C0D}"/>
              </a:ext>
            </a:extLst>
          </p:cNvPr>
          <p:cNvSpPr>
            <a:spLocks noGrp="1"/>
          </p:cNvSpPr>
          <p:nvPr>
            <p:ph type="title"/>
          </p:nvPr>
        </p:nvSpPr>
        <p:spPr/>
        <p:txBody>
          <a:bodyPr/>
          <a:lstStyle/>
          <a:p>
            <a:endParaRPr lang="en-US" altLang="en-US"/>
          </a:p>
        </p:txBody>
      </p:sp>
      <p:sp>
        <p:nvSpPr>
          <p:cNvPr id="63490" name="Content Placeholder 2">
            <a:extLst>
              <a:ext uri="{FF2B5EF4-FFF2-40B4-BE49-F238E27FC236}">
                <a16:creationId xmlns:a16="http://schemas.microsoft.com/office/drawing/2014/main" xmlns="" id="{97BE5722-3C5B-B34A-9CEC-772EA79381EA}"/>
              </a:ext>
            </a:extLst>
          </p:cNvPr>
          <p:cNvSpPr>
            <a:spLocks noGrp="1"/>
          </p:cNvSpPr>
          <p:nvPr>
            <p:ph idx="1"/>
          </p:nvPr>
        </p:nvSpPr>
        <p:spPr/>
        <p:txBody>
          <a:bodyPr/>
          <a:lstStyle/>
          <a:p>
            <a:r>
              <a:rPr lang="en-US" altLang="en-US"/>
              <a:t>Specific proteins work together to move the cell past cell cycle checkpoints.</a:t>
            </a:r>
          </a:p>
          <a:p>
            <a:pPr lvl="1"/>
            <a:r>
              <a:rPr lang="en-US" altLang="en-US"/>
              <a:t>Cyclins (which accumulate and disappear over time—in cycles)</a:t>
            </a:r>
          </a:p>
          <a:p>
            <a:pPr lvl="1"/>
            <a:r>
              <a:rPr lang="en-US" altLang="en-US"/>
              <a:t>Cyclin-dependent kinases (proteins which bind to cyclins and are enzymes which add phosphate groups to other proteins. </a:t>
            </a:r>
          </a:p>
        </p:txBody>
      </p:sp>
    </p:spTree>
    <p:extLst>
      <p:ext uri="{BB962C8B-B14F-4D97-AF65-F5344CB8AC3E}">
        <p14:creationId xmlns:p14="http://schemas.microsoft.com/office/powerpoint/2010/main" val="245463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0">
            <a:extLst>
              <a:ext uri="{FF2B5EF4-FFF2-40B4-BE49-F238E27FC236}">
                <a16:creationId xmlns:a16="http://schemas.microsoft.com/office/drawing/2014/main" xmlns="" id="{1ABD7C2D-9075-A241-BB85-C8484D77FC7D}"/>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20.6</a:t>
            </a:r>
          </a:p>
        </p:txBody>
      </p:sp>
      <p:pic>
        <p:nvPicPr>
          <p:cNvPr id="64514" name="Picture 11" descr="20_06Figure-L.jpg                                              002A812BMacintosh HD                   ABA78158:">
            <a:extLst>
              <a:ext uri="{FF2B5EF4-FFF2-40B4-BE49-F238E27FC236}">
                <a16:creationId xmlns:a16="http://schemas.microsoft.com/office/drawing/2014/main" xmlns="" id="{68216E50-FCA2-F745-86FA-AC3FF9348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47"/>
          <a:stretch>
            <a:fillRect/>
          </a:stretch>
        </p:blipFill>
        <p:spPr bwMode="auto">
          <a:xfrm>
            <a:off x="304800" y="920750"/>
            <a:ext cx="8532813"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17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0">
            <a:extLst>
              <a:ext uri="{FF2B5EF4-FFF2-40B4-BE49-F238E27FC236}">
                <a16:creationId xmlns:a16="http://schemas.microsoft.com/office/drawing/2014/main" xmlns="" id="{8B2704F4-0B3C-7F43-9ABE-31837E061599}"/>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20.7</a:t>
            </a:r>
          </a:p>
        </p:txBody>
      </p:sp>
      <p:pic>
        <p:nvPicPr>
          <p:cNvPr id="66562" name="Picture 11" descr="20_07Figure-L.jpg                                              002A812BMacintosh HD                   ABA78158:">
            <a:extLst>
              <a:ext uri="{FF2B5EF4-FFF2-40B4-BE49-F238E27FC236}">
                <a16:creationId xmlns:a16="http://schemas.microsoft.com/office/drawing/2014/main" xmlns="" id="{B6E5B581-2334-8846-9149-C94A0A3A3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925513" y="381000"/>
            <a:ext cx="729297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0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1C502E77-6963-9045-AEF9-3A529AF15E67}"/>
              </a:ext>
            </a:extLst>
          </p:cNvPr>
          <p:cNvSpPr>
            <a:spLocks noGrp="1"/>
          </p:cNvSpPr>
          <p:nvPr>
            <p:ph type="title"/>
          </p:nvPr>
        </p:nvSpPr>
        <p:spPr/>
        <p:txBody>
          <a:bodyPr>
            <a:normAutofit fontScale="90000"/>
          </a:bodyPr>
          <a:lstStyle/>
          <a:p>
            <a:pPr>
              <a:defRPr/>
            </a:pPr>
            <a:r>
              <a:rPr lang="en-US">
                <a:ea typeface="ＭＳ Ｐゴシック" charset="0"/>
              </a:rPr>
              <a:t>Some cells cannot safely progress to/through mitosis---then what?</a:t>
            </a:r>
          </a:p>
        </p:txBody>
      </p:sp>
      <p:sp>
        <p:nvSpPr>
          <p:cNvPr id="51202" name="Content Placeholder 2"/>
          <p:cNvSpPr>
            <a:spLocks noGrp="1"/>
          </p:cNvSpPr>
          <p:nvPr>
            <p:ph idx="1"/>
          </p:nvPr>
        </p:nvSpPr>
        <p:spPr/>
        <p:txBody>
          <a:bodyPr/>
          <a:lstStyle/>
          <a:p>
            <a:r>
              <a:rPr lang="en-US">
                <a:latin typeface="Calibri" charset="0"/>
                <a:ea typeface="MS PGothic" charset="0"/>
              </a:rPr>
              <a:t>Cells with incomplete DNA replication or severely damaged DNA must not divide—cannot risk passing on incomplete or damaged genome to new cells.</a:t>
            </a:r>
          </a:p>
          <a:p>
            <a:r>
              <a:rPr lang="en-US">
                <a:latin typeface="Calibri" charset="0"/>
                <a:ea typeface="MS PGothic" charset="0"/>
              </a:rPr>
              <a:t>These cells normally undergo a controlled, programmed cell death—</a:t>
            </a:r>
            <a:r>
              <a:rPr lang="en-US">
                <a:solidFill>
                  <a:srgbClr val="FF0000"/>
                </a:solidFill>
                <a:latin typeface="Calibri" charset="0"/>
                <a:ea typeface="MS PGothic" charset="0"/>
              </a:rPr>
              <a:t>APOPTOSIS</a:t>
            </a:r>
          </a:p>
          <a:p>
            <a:r>
              <a:rPr lang="en-US">
                <a:latin typeface="Calibri" charset="0"/>
                <a:ea typeface="MS PGothic" charset="0"/>
              </a:rPr>
              <a:t>Sacrificing one cell saves the organism if it prevents the development of cancer.</a:t>
            </a:r>
          </a:p>
          <a:p>
            <a:pPr>
              <a:buFont typeface="Arial" charset="0"/>
              <a:buNone/>
            </a:pPr>
            <a:endParaRPr lang="en-US">
              <a:latin typeface="Calibri" charset="0"/>
              <a:ea typeface="MS PGothic" charset="0"/>
            </a:endParaRPr>
          </a:p>
        </p:txBody>
      </p:sp>
    </p:spTree>
    <p:extLst>
      <p:ext uri="{BB962C8B-B14F-4D97-AF65-F5344CB8AC3E}">
        <p14:creationId xmlns:p14="http://schemas.microsoft.com/office/powerpoint/2010/main" val="8427439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407B408A-2E96-1647-AC91-3AE826D8D03A}"/>
              </a:ext>
            </a:extLst>
          </p:cNvPr>
          <p:cNvSpPr>
            <a:spLocks noGrp="1"/>
          </p:cNvSpPr>
          <p:nvPr>
            <p:ph type="title"/>
          </p:nvPr>
        </p:nvSpPr>
        <p:spPr/>
        <p:txBody>
          <a:bodyPr>
            <a:normAutofit fontScale="90000"/>
          </a:bodyPr>
          <a:lstStyle/>
          <a:p>
            <a:pPr>
              <a:defRPr/>
            </a:pPr>
            <a:r>
              <a:rPr lang="en-US" dirty="0">
                <a:ea typeface="ＭＳ Ｐゴシック" charset="0"/>
              </a:rPr>
              <a:t>Many genes/proteins are   involved in cell cycle regulation </a:t>
            </a:r>
          </a:p>
        </p:txBody>
      </p:sp>
      <p:sp>
        <p:nvSpPr>
          <p:cNvPr id="53250" name="Content Placeholder 2"/>
          <p:cNvSpPr>
            <a:spLocks noGrp="1"/>
          </p:cNvSpPr>
          <p:nvPr>
            <p:ph idx="1"/>
          </p:nvPr>
        </p:nvSpPr>
        <p:spPr>
          <a:xfrm>
            <a:off x="457200" y="1600200"/>
            <a:ext cx="3048000" cy="4572000"/>
          </a:xfrm>
        </p:spPr>
        <p:txBody>
          <a:bodyPr/>
          <a:lstStyle/>
          <a:p>
            <a:r>
              <a:rPr lang="en-US">
                <a:latin typeface="Calibri" charset="0"/>
                <a:ea typeface="MS PGothic" charset="0"/>
              </a:rPr>
              <a:t>Cyclins</a:t>
            </a:r>
          </a:p>
          <a:p>
            <a:r>
              <a:rPr lang="en-US">
                <a:latin typeface="Calibri" charset="0"/>
                <a:ea typeface="MS PGothic" charset="0"/>
              </a:rPr>
              <a:t>CDKs				</a:t>
            </a:r>
          </a:p>
          <a:p>
            <a:endParaRPr lang="en-US">
              <a:latin typeface="Calibri" charset="0"/>
              <a:ea typeface="MS PGothic" charset="0"/>
            </a:endParaRPr>
          </a:p>
          <a:p>
            <a:r>
              <a:rPr lang="en-US">
                <a:latin typeface="Calibri" charset="0"/>
                <a:ea typeface="MS PGothic" charset="0"/>
              </a:rPr>
              <a:t>P53</a:t>
            </a:r>
          </a:p>
          <a:p>
            <a:r>
              <a:rPr lang="en-US">
                <a:latin typeface="Calibri" charset="0"/>
                <a:ea typeface="MS PGothic" charset="0"/>
              </a:rPr>
              <a:t>RB1</a:t>
            </a:r>
          </a:p>
          <a:p>
            <a:r>
              <a:rPr lang="en-US">
                <a:latin typeface="Calibri" charset="0"/>
                <a:ea typeface="MS PGothic" charset="0"/>
              </a:rPr>
              <a:t>BAX</a:t>
            </a:r>
          </a:p>
        </p:txBody>
      </p:sp>
      <p:sp>
        <p:nvSpPr>
          <p:cNvPr id="53251" name="TextBox 3"/>
          <p:cNvSpPr txBox="1">
            <a:spLocks noChangeArrowheads="1"/>
          </p:cNvSpPr>
          <p:nvPr/>
        </p:nvSpPr>
        <p:spPr bwMode="auto">
          <a:xfrm>
            <a:off x="4495800" y="18288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rPr>
              <a:t>Promote cell division</a:t>
            </a:r>
          </a:p>
        </p:txBody>
      </p:sp>
      <p:cxnSp>
        <p:nvCxnSpPr>
          <p:cNvPr id="6" name="Straight Arrow Connector 5">
            <a:extLst>
              <a:ext uri="{FF2B5EF4-FFF2-40B4-BE49-F238E27FC236}">
                <a16:creationId xmlns:a16="http://schemas.microsoft.com/office/drawing/2014/main" xmlns="" id="{0C6488B4-CFC5-D84B-B25E-C3783D6C2F35}"/>
              </a:ext>
            </a:extLst>
          </p:cNvPr>
          <p:cNvCxnSpPr/>
          <p:nvPr/>
        </p:nvCxnSpPr>
        <p:spPr>
          <a:xfrm rot="10800000" flipV="1">
            <a:off x="2286000" y="2057400"/>
            <a:ext cx="1905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53" name="TextBox 6"/>
          <p:cNvSpPr txBox="1">
            <a:spLocks noChangeArrowheads="1"/>
          </p:cNvSpPr>
          <p:nvPr/>
        </p:nvSpPr>
        <p:spPr bwMode="auto">
          <a:xfrm>
            <a:off x="5257800" y="44958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rPr>
              <a:t>Inhibit cell division or promote apoptosis</a:t>
            </a:r>
          </a:p>
        </p:txBody>
      </p:sp>
      <p:cxnSp>
        <p:nvCxnSpPr>
          <p:cNvPr id="8" name="Straight Arrow Connector 7">
            <a:extLst>
              <a:ext uri="{FF2B5EF4-FFF2-40B4-BE49-F238E27FC236}">
                <a16:creationId xmlns:a16="http://schemas.microsoft.com/office/drawing/2014/main" xmlns="" id="{9047FCFE-AAFA-4F4E-BDB0-FC307C7F2999}"/>
              </a:ext>
            </a:extLst>
          </p:cNvPr>
          <p:cNvCxnSpPr/>
          <p:nvPr/>
        </p:nvCxnSpPr>
        <p:spPr>
          <a:xfrm rot="10800000" flipV="1">
            <a:off x="2438400" y="4876800"/>
            <a:ext cx="1905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452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xmlns="" id="{1B4595D4-BD6D-48BB-B7A2-E2E21A755CEB}"/>
              </a:ext>
            </a:extLst>
          </p:cNvPr>
          <p:cNvSpPr>
            <a:spLocks noGrp="1"/>
          </p:cNvSpPr>
          <p:nvPr>
            <p:ph type="title"/>
          </p:nvPr>
        </p:nvSpPr>
        <p:spPr/>
        <p:txBody>
          <a:bodyPr/>
          <a:lstStyle/>
          <a:p>
            <a:r>
              <a:rPr lang="en-US" altLang="en-US"/>
              <a:t>Where were we?</a:t>
            </a:r>
          </a:p>
        </p:txBody>
      </p:sp>
      <p:sp>
        <p:nvSpPr>
          <p:cNvPr id="16386" name="Content Placeholder 2">
            <a:extLst>
              <a:ext uri="{FF2B5EF4-FFF2-40B4-BE49-F238E27FC236}">
                <a16:creationId xmlns:a16="http://schemas.microsoft.com/office/drawing/2014/main" xmlns="" id="{BE499AC9-0979-4282-BB7D-36F208544F8D}"/>
              </a:ext>
            </a:extLst>
          </p:cNvPr>
          <p:cNvSpPr>
            <a:spLocks noGrp="1"/>
          </p:cNvSpPr>
          <p:nvPr>
            <p:ph idx="1"/>
          </p:nvPr>
        </p:nvSpPr>
        <p:spPr>
          <a:xfrm>
            <a:off x="457200" y="1600200"/>
            <a:ext cx="8229600" cy="4876800"/>
          </a:xfrm>
        </p:spPr>
        <p:txBody>
          <a:bodyPr/>
          <a:lstStyle/>
          <a:p>
            <a:r>
              <a:rPr lang="en-US" altLang="en-US" dirty="0" smtClean="0"/>
              <a:t>Cell cycle---Sketch it.  Think about the details of Interphase, and Mitosis</a:t>
            </a:r>
          </a:p>
          <a:p>
            <a:r>
              <a:rPr lang="en-US" altLang="en-US" dirty="0" smtClean="0"/>
              <a:t>Cells will be 2N in mitosis, but each chromosome will duplicate in S-phase</a:t>
            </a:r>
          </a:p>
          <a:p>
            <a:r>
              <a:rPr lang="en-US" altLang="en-US" dirty="0" smtClean="0"/>
              <a:t>How </a:t>
            </a:r>
            <a:r>
              <a:rPr lang="en-US" altLang="en-US" dirty="0" smtClean="0"/>
              <a:t>did your practice with a mosquito somatic cell go?  </a:t>
            </a:r>
          </a:p>
          <a:p>
            <a:pPr lvl="1"/>
            <a:r>
              <a:rPr lang="en-US" altLang="en-US" dirty="0" smtClean="0"/>
              <a:t>How many chromosomes after S-phase?</a:t>
            </a:r>
          </a:p>
          <a:p>
            <a:pPr lvl="1"/>
            <a:r>
              <a:rPr lang="en-US" altLang="en-US" dirty="0" smtClean="0"/>
              <a:t>How many chromatids after S-phase?</a:t>
            </a:r>
          </a:p>
          <a:p>
            <a:pPr lvl="1"/>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3200">
                <a:latin typeface="Calibri" charset="0"/>
                <a:ea typeface="MS PGothic" charset="0"/>
              </a:rPr>
              <a:t>So-called </a:t>
            </a:r>
            <a:r>
              <a:rPr lang="ja-JP" altLang="en-US" sz="3200">
                <a:latin typeface="Calibri" charset="0"/>
                <a:ea typeface="MS PGothic" charset="0"/>
              </a:rPr>
              <a:t>“</a:t>
            </a:r>
            <a:r>
              <a:rPr lang="en-US" altLang="ja-JP" sz="3200">
                <a:latin typeface="Calibri" charset="0"/>
                <a:ea typeface="MS PGothic" charset="0"/>
              </a:rPr>
              <a:t>cancer genes</a:t>
            </a:r>
            <a:r>
              <a:rPr lang="ja-JP" altLang="en-US" sz="3200">
                <a:latin typeface="Calibri" charset="0"/>
                <a:ea typeface="MS PGothic" charset="0"/>
              </a:rPr>
              <a:t>”</a:t>
            </a:r>
            <a:r>
              <a:rPr lang="en-US" altLang="ja-JP" sz="3200">
                <a:latin typeface="Calibri" charset="0"/>
                <a:ea typeface="MS PGothic" charset="0"/>
              </a:rPr>
              <a:t> are really mutant forms of genes that regulate cell division </a:t>
            </a:r>
            <a:endParaRPr lang="en-US" sz="3200">
              <a:latin typeface="Calibri" charset="0"/>
              <a:ea typeface="MS PGothic" charset="0"/>
            </a:endParaRPr>
          </a:p>
        </p:txBody>
      </p:sp>
      <p:sp>
        <p:nvSpPr>
          <p:cNvPr id="55298" name="Content Placeholder 2"/>
          <p:cNvSpPr>
            <a:spLocks noGrp="1"/>
          </p:cNvSpPr>
          <p:nvPr>
            <p:ph idx="1"/>
          </p:nvPr>
        </p:nvSpPr>
        <p:spPr/>
        <p:txBody>
          <a:bodyPr/>
          <a:lstStyle/>
          <a:p>
            <a:r>
              <a:rPr lang="en-US">
                <a:solidFill>
                  <a:srgbClr val="FF0000"/>
                </a:solidFill>
                <a:latin typeface="Calibri" charset="0"/>
                <a:ea typeface="MS PGothic" charset="0"/>
              </a:rPr>
              <a:t>Proto-oncogenes</a:t>
            </a:r>
            <a:r>
              <a:rPr lang="en-US">
                <a:latin typeface="Calibri" charset="0"/>
                <a:ea typeface="MS PGothic" charset="0"/>
              </a:rPr>
              <a:t>---genes that promote cell division (mutant forms push cells to divide too often)</a:t>
            </a:r>
          </a:p>
          <a:p>
            <a:pPr>
              <a:buFont typeface="Arial" charset="0"/>
              <a:buNone/>
            </a:pPr>
            <a:endParaRPr lang="en-US">
              <a:latin typeface="Calibri" charset="0"/>
              <a:ea typeface="MS PGothic" charset="0"/>
            </a:endParaRPr>
          </a:p>
          <a:p>
            <a:r>
              <a:rPr lang="en-US">
                <a:solidFill>
                  <a:srgbClr val="FF0000"/>
                </a:solidFill>
                <a:latin typeface="Calibri" charset="0"/>
                <a:ea typeface="MS PGothic" charset="0"/>
              </a:rPr>
              <a:t>Tumor-suppressor genes—genes </a:t>
            </a:r>
            <a:r>
              <a:rPr lang="en-US">
                <a:latin typeface="Calibri" charset="0"/>
                <a:ea typeface="MS PGothic" charset="0"/>
              </a:rPr>
              <a:t>that stop or slow cell division (mutant forms fail to stop cells from dividing when they have defects in DNA)</a:t>
            </a:r>
          </a:p>
        </p:txBody>
      </p:sp>
    </p:spTree>
    <p:extLst>
      <p:ext uri="{BB962C8B-B14F-4D97-AF65-F5344CB8AC3E}">
        <p14:creationId xmlns:p14="http://schemas.microsoft.com/office/powerpoint/2010/main" val="37239882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rPr>
              <a:t>Table 20.2</a:t>
            </a:r>
          </a:p>
        </p:txBody>
      </p:sp>
      <p:pic>
        <p:nvPicPr>
          <p:cNvPr id="57346" name="Picture 12" descr="20_02Table-L.jpg                                               002A812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668338" y="381000"/>
            <a:ext cx="78057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3059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3200" b="1">
                <a:latin typeface="Calibri" charset="0"/>
                <a:ea typeface="MS PGothic" charset="0"/>
              </a:rPr>
              <a:t>P53 (TP53) is the most famous/</a:t>
            </a:r>
            <a:r>
              <a:rPr lang="ja-JP" altLang="en-US" sz="3200" b="1">
                <a:latin typeface="Calibri" charset="0"/>
                <a:ea typeface="MS PGothic" charset="0"/>
              </a:rPr>
              <a:t>“</a:t>
            </a:r>
            <a:r>
              <a:rPr lang="en-US" altLang="ja-JP" sz="3200" b="1">
                <a:latin typeface="Calibri" charset="0"/>
                <a:ea typeface="MS PGothic" charset="0"/>
              </a:rPr>
              <a:t>infamous</a:t>
            </a:r>
            <a:r>
              <a:rPr lang="ja-JP" altLang="en-US" sz="3200" b="1">
                <a:latin typeface="Calibri" charset="0"/>
                <a:ea typeface="MS PGothic" charset="0"/>
              </a:rPr>
              <a:t>”</a:t>
            </a:r>
            <a:r>
              <a:rPr lang="en-US" altLang="ja-JP" sz="3200" b="1">
                <a:latin typeface="Calibri" charset="0"/>
                <a:ea typeface="MS PGothic" charset="0"/>
              </a:rPr>
              <a:t> gene associated with human cancer</a:t>
            </a:r>
            <a:endParaRPr lang="en-US" sz="3200" b="1">
              <a:latin typeface="Calibri" charset="0"/>
              <a:ea typeface="MS PGothic" charset="0"/>
            </a:endParaRPr>
          </a:p>
        </p:txBody>
      </p:sp>
      <p:sp>
        <p:nvSpPr>
          <p:cNvPr id="59394" name="Content Placeholder 2"/>
          <p:cNvSpPr>
            <a:spLocks noGrp="1"/>
          </p:cNvSpPr>
          <p:nvPr>
            <p:ph idx="1"/>
          </p:nvPr>
        </p:nvSpPr>
        <p:spPr>
          <a:xfrm>
            <a:off x="457200" y="1600200"/>
            <a:ext cx="8229600" cy="4953000"/>
          </a:xfrm>
        </p:spPr>
        <p:txBody>
          <a:bodyPr/>
          <a:lstStyle/>
          <a:p>
            <a:r>
              <a:rPr lang="en-US" sz="2800">
                <a:latin typeface="Calibri" charset="0"/>
                <a:ea typeface="MS PGothic" charset="0"/>
              </a:rPr>
              <a:t>Normal role is to prevent passage of cell cycle checkpoints in cells with damaged DNA</a:t>
            </a:r>
          </a:p>
          <a:p>
            <a:r>
              <a:rPr lang="en-US" sz="2800">
                <a:latin typeface="Calibri" charset="0"/>
                <a:ea typeface="MS PGothic" charset="0"/>
              </a:rPr>
              <a:t>Regulates cell cycle progression by sensing multiple sources of damage</a:t>
            </a:r>
          </a:p>
          <a:p>
            <a:r>
              <a:rPr lang="en-US" sz="2800">
                <a:latin typeface="Calibri" charset="0"/>
                <a:ea typeface="MS PGothic" charset="0"/>
              </a:rPr>
              <a:t>Loss of both normal copies of p53 results in cells dividing with DNA damage---accumulation of damage, ultimately leads to complete loss of cell division control---cancer.</a:t>
            </a:r>
          </a:p>
          <a:p>
            <a:r>
              <a:rPr lang="en-US" sz="2800">
                <a:latin typeface="Calibri" charset="0"/>
                <a:ea typeface="MS PGothic" charset="0"/>
              </a:rPr>
              <a:t>&gt;50% of all types of cancer show loss of normal p53 activity.</a:t>
            </a:r>
          </a:p>
        </p:txBody>
      </p:sp>
    </p:spTree>
    <p:extLst>
      <p:ext uri="{BB962C8B-B14F-4D97-AF65-F5344CB8AC3E}">
        <p14:creationId xmlns:p14="http://schemas.microsoft.com/office/powerpoint/2010/main" val="4262448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Calibri" charset="0"/>
                <a:ea typeface="MS PGothic" charset="0"/>
              </a:rPr>
              <a:t>Let’s return to chromosomes</a:t>
            </a:r>
          </a:p>
        </p:txBody>
      </p:sp>
      <p:sp>
        <p:nvSpPr>
          <p:cNvPr id="61442" name="Content Placeholder 2"/>
          <p:cNvSpPr>
            <a:spLocks noGrp="1"/>
          </p:cNvSpPr>
          <p:nvPr>
            <p:ph idx="1"/>
          </p:nvPr>
        </p:nvSpPr>
        <p:spPr>
          <a:xfrm>
            <a:off x="685800" y="1752600"/>
            <a:ext cx="8001000" cy="4373563"/>
          </a:xfrm>
        </p:spPr>
        <p:txBody>
          <a:bodyPr/>
          <a:lstStyle/>
          <a:p>
            <a:r>
              <a:rPr lang="en-US">
                <a:latin typeface="Calibri" charset="0"/>
                <a:ea typeface="MS PGothic" charset="0"/>
              </a:rPr>
              <a:t>Structurally, what is the different about chromosomes in a cell that is in mitosis and chromosomes in a cell that is in interphase?</a:t>
            </a:r>
          </a:p>
          <a:p>
            <a:endParaRPr lang="en-US">
              <a:latin typeface="Calibri" charset="0"/>
              <a:ea typeface="MS PGothic" charset="0"/>
            </a:endParaRPr>
          </a:p>
        </p:txBody>
      </p:sp>
    </p:spTree>
    <p:extLst>
      <p:ext uri="{BB962C8B-B14F-4D97-AF65-F5344CB8AC3E}">
        <p14:creationId xmlns:p14="http://schemas.microsoft.com/office/powerpoint/2010/main" val="21810038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atin typeface="Calibri" charset="0"/>
                <a:ea typeface="MS PGothic" charset="0"/>
              </a:rPr>
              <a:t>The level of condensation.</a:t>
            </a:r>
          </a:p>
        </p:txBody>
      </p:sp>
      <p:pic>
        <p:nvPicPr>
          <p:cNvPr id="624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68400"/>
            <a:ext cx="60071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5"/>
          <p:cNvSpPr>
            <a:spLocks noGrp="1"/>
          </p:cNvSpPr>
          <p:nvPr>
            <p:ph idx="1"/>
          </p:nvPr>
        </p:nvSpPr>
        <p:spPr/>
        <p:txBody>
          <a:bodyPr/>
          <a:lstStyle/>
          <a:p>
            <a:endParaRPr lang="en-US">
              <a:latin typeface="Calibri" charset="0"/>
              <a:ea typeface="MS PGothic" charset="0"/>
            </a:endParaRPr>
          </a:p>
        </p:txBody>
      </p:sp>
    </p:spTree>
    <p:extLst>
      <p:ext uri="{BB962C8B-B14F-4D97-AF65-F5344CB8AC3E}">
        <p14:creationId xmlns:p14="http://schemas.microsoft.com/office/powerpoint/2010/main" val="2769792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Calibri" charset="0"/>
                <a:ea typeface="MS PGothic" charset="0"/>
              </a:rPr>
              <a:t>The level of condensation.</a:t>
            </a:r>
          </a:p>
        </p:txBody>
      </p:sp>
      <p:pic>
        <p:nvPicPr>
          <p:cNvPr id="634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68400"/>
            <a:ext cx="60071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Content Placeholder 5"/>
          <p:cNvSpPr>
            <a:spLocks noGrp="1"/>
          </p:cNvSpPr>
          <p:nvPr>
            <p:ph idx="1"/>
          </p:nvPr>
        </p:nvSpPr>
        <p:spPr/>
        <p:txBody>
          <a:bodyPr/>
          <a:lstStyle/>
          <a:p>
            <a:endParaRPr lang="en-US">
              <a:latin typeface="Calibri" charset="0"/>
              <a:ea typeface="MS PGothic" charset="0"/>
            </a:endParaRPr>
          </a:p>
        </p:txBody>
      </p:sp>
      <p:sp>
        <p:nvSpPr>
          <p:cNvPr id="63492" name="TextBox 1"/>
          <p:cNvSpPr txBox="1">
            <a:spLocks noChangeArrowheads="1"/>
          </p:cNvSpPr>
          <p:nvPr/>
        </p:nvSpPr>
        <p:spPr bwMode="auto">
          <a:xfrm>
            <a:off x="609600" y="49530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rPr>
              <a:t>Condensed, metaphase chromosomes</a:t>
            </a:r>
          </a:p>
        </p:txBody>
      </p:sp>
      <p:cxnSp>
        <p:nvCxnSpPr>
          <p:cNvPr id="4" name="Straight Arrow Connector 3"/>
          <p:cNvCxnSpPr>
            <a:cxnSpLocks noChangeShapeType="1"/>
          </p:cNvCxnSpPr>
          <p:nvPr/>
        </p:nvCxnSpPr>
        <p:spPr bwMode="auto">
          <a:xfrm flipV="1">
            <a:off x="1371600" y="4038600"/>
            <a:ext cx="1447800" cy="685800"/>
          </a:xfrm>
          <a:prstGeom prst="straightConnector1">
            <a:avLst/>
          </a:prstGeom>
          <a:noFill/>
          <a:ln w="5715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3494" name="TextBox 4"/>
          <p:cNvSpPr txBox="1">
            <a:spLocks noChangeArrowheads="1"/>
          </p:cNvSpPr>
          <p:nvPr/>
        </p:nvSpPr>
        <p:spPr bwMode="auto">
          <a:xfrm>
            <a:off x="6019800" y="37338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rPr>
              <a:t>Decondensed, interphase chromosomes</a:t>
            </a:r>
          </a:p>
          <a:p>
            <a:pPr eaLnBrk="1" hangingPunct="1"/>
            <a:endParaRPr lang="en-US" sz="1800">
              <a:latin typeface="Arial" charset="0"/>
            </a:endParaRPr>
          </a:p>
        </p:txBody>
      </p:sp>
      <p:cxnSp>
        <p:nvCxnSpPr>
          <p:cNvPr id="9" name="Straight Arrow Connector 8"/>
          <p:cNvCxnSpPr>
            <a:cxnSpLocks noChangeShapeType="1"/>
          </p:cNvCxnSpPr>
          <p:nvPr/>
        </p:nvCxnSpPr>
        <p:spPr bwMode="auto">
          <a:xfrm flipH="1" flipV="1">
            <a:off x="6705600" y="3124200"/>
            <a:ext cx="228600" cy="685800"/>
          </a:xfrm>
          <a:prstGeom prst="straightConnector1">
            <a:avLst/>
          </a:prstGeom>
          <a:noFill/>
          <a:ln w="5715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flipH="1">
            <a:off x="6477000" y="4343400"/>
            <a:ext cx="457200" cy="762000"/>
          </a:xfrm>
          <a:prstGeom prst="straightConnector1">
            <a:avLst/>
          </a:prstGeom>
          <a:noFill/>
          <a:ln w="5715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686524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endParaRPr lang="en-US">
              <a:latin typeface="Calibri" charset="0"/>
              <a:ea typeface="MS PGothic" charset="0"/>
            </a:endParaRPr>
          </a:p>
        </p:txBody>
      </p:sp>
      <p:sp>
        <p:nvSpPr>
          <p:cNvPr id="64514" name="Content Placeholder 2"/>
          <p:cNvSpPr>
            <a:spLocks noGrp="1"/>
          </p:cNvSpPr>
          <p:nvPr>
            <p:ph idx="1"/>
          </p:nvPr>
        </p:nvSpPr>
        <p:spPr/>
        <p:txBody>
          <a:bodyPr/>
          <a:lstStyle/>
          <a:p>
            <a:r>
              <a:rPr lang="en-US">
                <a:latin typeface="Calibri" charset="0"/>
                <a:ea typeface="MS PGothic" charset="0"/>
              </a:rPr>
              <a:t>How does it happen?---let</a:t>
            </a:r>
            <a:r>
              <a:rPr lang="ja-JP" altLang="en-US">
                <a:latin typeface="Calibri" charset="0"/>
                <a:ea typeface="MS PGothic" charset="0"/>
              </a:rPr>
              <a:t>’</a:t>
            </a:r>
            <a:r>
              <a:rPr lang="en-US" altLang="ja-JP">
                <a:latin typeface="Calibri" charset="0"/>
                <a:ea typeface="MS PGothic" charset="0"/>
              </a:rPr>
              <a:t>s think about how chromosomes </a:t>
            </a:r>
            <a:r>
              <a:rPr lang="en-US" altLang="ja-JP" b="1" i="1">
                <a:latin typeface="Calibri" charset="0"/>
                <a:ea typeface="MS PGothic" charset="0"/>
              </a:rPr>
              <a:t>condense</a:t>
            </a:r>
            <a:r>
              <a:rPr lang="en-US" altLang="ja-JP">
                <a:latin typeface="Calibri" charset="0"/>
                <a:ea typeface="MS PGothic" charset="0"/>
              </a:rPr>
              <a:t>-shorten and thicken in preparation for distribution into 2 new daughter cells.</a:t>
            </a:r>
          </a:p>
          <a:p>
            <a:endParaRPr lang="en-US">
              <a:latin typeface="Calibri" charset="0"/>
              <a:ea typeface="MS PGothic" charset="0"/>
            </a:endParaRPr>
          </a:p>
          <a:p>
            <a:r>
              <a:rPr lang="en-US">
                <a:latin typeface="Calibri" charset="0"/>
                <a:ea typeface="MS PGothic" charset="0"/>
              </a:rPr>
              <a:t>*The only reason the chromosomes become visible in the microscope is because they are thicker.</a:t>
            </a:r>
          </a:p>
        </p:txBody>
      </p:sp>
    </p:spTree>
    <p:extLst>
      <p:ext uri="{BB962C8B-B14F-4D97-AF65-F5344CB8AC3E}">
        <p14:creationId xmlns:p14="http://schemas.microsoft.com/office/powerpoint/2010/main" val="265533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z="3600">
                <a:latin typeface="Calibri" charset="0"/>
                <a:ea typeface="MS PGothic" charset="0"/>
              </a:rPr>
              <a:t>Chromosomes are DNA associated with proteins</a:t>
            </a:r>
          </a:p>
        </p:txBody>
      </p:sp>
      <p:sp>
        <p:nvSpPr>
          <p:cNvPr id="66562" name="Content Placeholder 2"/>
          <p:cNvSpPr>
            <a:spLocks noGrp="1"/>
          </p:cNvSpPr>
          <p:nvPr>
            <p:ph idx="1"/>
          </p:nvPr>
        </p:nvSpPr>
        <p:spPr>
          <a:xfrm>
            <a:off x="457200" y="1600200"/>
            <a:ext cx="8534400" cy="5029200"/>
          </a:xfrm>
        </p:spPr>
        <p:txBody>
          <a:bodyPr/>
          <a:lstStyle/>
          <a:p>
            <a:pPr lvl="1"/>
            <a:r>
              <a:rPr lang="en-US">
                <a:latin typeface="Calibri" charset="0"/>
                <a:ea typeface="MS PGothic" charset="0"/>
              </a:rPr>
              <a:t>DNA binds and wraps around complexes of </a:t>
            </a:r>
            <a:r>
              <a:rPr lang="en-US">
                <a:solidFill>
                  <a:srgbClr val="FF0000"/>
                </a:solidFill>
                <a:latin typeface="Calibri" charset="0"/>
                <a:ea typeface="MS PGothic" charset="0"/>
              </a:rPr>
              <a:t>histone</a:t>
            </a:r>
            <a:r>
              <a:rPr lang="en-US">
                <a:latin typeface="Calibri" charset="0"/>
                <a:ea typeface="MS PGothic" charset="0"/>
              </a:rPr>
              <a:t> proteins to form the basic level of DNA structure in cells---</a:t>
            </a:r>
            <a:r>
              <a:rPr lang="en-US">
                <a:solidFill>
                  <a:srgbClr val="FF0000"/>
                </a:solidFill>
                <a:latin typeface="Calibri" charset="0"/>
                <a:ea typeface="MS PGothic" charset="0"/>
              </a:rPr>
              <a:t>the nucleosome</a:t>
            </a:r>
            <a:r>
              <a:rPr lang="en-US">
                <a:latin typeface="Calibri" charset="0"/>
                <a:ea typeface="MS PGothic" charset="0"/>
              </a:rPr>
              <a:t>.</a:t>
            </a:r>
          </a:p>
          <a:p>
            <a:pPr lvl="1"/>
            <a:endParaRPr lang="en-US">
              <a:latin typeface="Calibri" charset="0"/>
              <a:ea typeface="MS PGothic" charset="0"/>
            </a:endParaRPr>
          </a:p>
          <a:p>
            <a:pPr lvl="1"/>
            <a:r>
              <a:rPr lang="en-US">
                <a:latin typeface="Calibri" charset="0"/>
                <a:ea typeface="MS PGothic" charset="0"/>
              </a:rPr>
              <a:t>Nucleosomes associate with each other and with other proteins as the chromosome condenses.</a:t>
            </a:r>
          </a:p>
          <a:p>
            <a:pPr lvl="1"/>
            <a:endParaRPr lang="en-US">
              <a:latin typeface="Calibri" charset="0"/>
              <a:ea typeface="MS PGothic" charset="0"/>
            </a:endParaRPr>
          </a:p>
          <a:p>
            <a:pPr lvl="1"/>
            <a:r>
              <a:rPr lang="en-US">
                <a:latin typeface="Calibri" charset="0"/>
                <a:ea typeface="MS PGothic" charset="0"/>
              </a:rPr>
              <a:t>DNA and its associated proteins is referred to </a:t>
            </a:r>
            <a:r>
              <a:rPr lang="en-US" b="1" i="1">
                <a:latin typeface="Calibri" charset="0"/>
                <a:ea typeface="MS PGothic" charset="0"/>
              </a:rPr>
              <a:t>chromatin </a:t>
            </a:r>
            <a:r>
              <a:rPr lang="en-US">
                <a:latin typeface="Calibri" charset="0"/>
                <a:ea typeface="MS PGothic" charset="0"/>
              </a:rPr>
              <a:t>(sometimes the thinnest form of chromosomes, in interphase, is called chromatin)</a:t>
            </a:r>
          </a:p>
        </p:txBody>
      </p:sp>
    </p:spTree>
    <p:extLst>
      <p:ext uri="{BB962C8B-B14F-4D97-AF65-F5344CB8AC3E}">
        <p14:creationId xmlns:p14="http://schemas.microsoft.com/office/powerpoint/2010/main" val="2619733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6"/>
          <p:cNvSpPr txBox="1">
            <a:spLocks noChangeArrowheads="1"/>
          </p:cNvSpPr>
          <p:nvPr/>
        </p:nvSpPr>
        <p:spPr bwMode="auto">
          <a:xfrm>
            <a:off x="6167438"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a:solidFill>
                  <a:srgbClr val="D53D21"/>
                </a:solidFill>
                <a:latin typeface="Arial" charset="0"/>
              </a:rPr>
              <a:t>Figure 12.9</a:t>
            </a:r>
          </a:p>
        </p:txBody>
      </p:sp>
      <p:pic>
        <p:nvPicPr>
          <p:cNvPr id="67586" name="Picture 7" descr="12_09Figure-L.jpg                                              000B25E2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3571"/>
          <a:stretch>
            <a:fillRect/>
          </a:stretch>
        </p:blipFill>
        <p:spPr bwMode="auto">
          <a:xfrm>
            <a:off x="1908175" y="227013"/>
            <a:ext cx="5326063"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854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Calibri" charset="0"/>
                <a:ea typeface="MS PGothic" charset="0"/>
              </a:rPr>
              <a:t>Variation in condensation</a:t>
            </a:r>
          </a:p>
        </p:txBody>
      </p:sp>
      <p:sp>
        <p:nvSpPr>
          <p:cNvPr id="69634" name="Content Placeholder 2"/>
          <p:cNvSpPr>
            <a:spLocks noGrp="1"/>
          </p:cNvSpPr>
          <p:nvPr>
            <p:ph idx="1"/>
          </p:nvPr>
        </p:nvSpPr>
        <p:spPr/>
        <p:txBody>
          <a:bodyPr/>
          <a:lstStyle/>
          <a:p>
            <a:r>
              <a:rPr lang="en-US">
                <a:latin typeface="Calibri" charset="0"/>
                <a:ea typeface="MS PGothic" charset="0"/>
              </a:rPr>
              <a:t>Even in fully condensed chromosomes, regions will be coiled more or less tightly than other regions.</a:t>
            </a:r>
          </a:p>
          <a:p>
            <a:pPr lvl="1"/>
            <a:r>
              <a:rPr lang="en-US">
                <a:latin typeface="Calibri" charset="0"/>
                <a:ea typeface="MS PGothic" charset="0"/>
              </a:rPr>
              <a:t>DNA takes up stains differently depending on its level of condensation.  This gives rise to the unique </a:t>
            </a:r>
            <a:r>
              <a:rPr lang="en-US" u="sng">
                <a:latin typeface="Calibri" charset="0"/>
                <a:ea typeface="MS PGothic" charset="0"/>
              </a:rPr>
              <a:t>banding pattern </a:t>
            </a:r>
            <a:r>
              <a:rPr lang="en-US">
                <a:latin typeface="Calibri" charset="0"/>
                <a:ea typeface="MS PGothic" charset="0"/>
              </a:rPr>
              <a:t>that allows identification of individual chromosomes.</a:t>
            </a:r>
          </a:p>
        </p:txBody>
      </p:sp>
    </p:spTree>
    <p:extLst>
      <p:ext uri="{BB962C8B-B14F-4D97-AF65-F5344CB8AC3E}">
        <p14:creationId xmlns:p14="http://schemas.microsoft.com/office/powerpoint/2010/main" val="343095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7">
            <a:extLst>
              <a:ext uri="{FF2B5EF4-FFF2-40B4-BE49-F238E27FC236}">
                <a16:creationId xmlns:a16="http://schemas.microsoft.com/office/drawing/2014/main" xmlns="" id="{772EECE4-1FAB-4D1E-A339-DC5A7E16B109}"/>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2.5</a:t>
            </a:r>
          </a:p>
        </p:txBody>
      </p:sp>
      <p:pic>
        <p:nvPicPr>
          <p:cNvPr id="38914" name="Picture 12">
            <a:extLst>
              <a:ext uri="{FF2B5EF4-FFF2-40B4-BE49-F238E27FC236}">
                <a16:creationId xmlns:a16="http://schemas.microsoft.com/office/drawing/2014/main" xmlns="" id="{0AEB76A7-3296-4A7A-A982-65619D27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733"/>
          <a:stretch>
            <a:fillRect/>
          </a:stretch>
        </p:blipFill>
        <p:spPr bwMode="auto">
          <a:xfrm>
            <a:off x="315913" y="831850"/>
            <a:ext cx="85121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270000"/>
            <a:ext cx="8255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98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endParaRPr lang="en-US">
              <a:latin typeface="Calibri" charset="0"/>
              <a:ea typeface="MS PGothic" charset="0"/>
            </a:endParaRPr>
          </a:p>
        </p:txBody>
      </p:sp>
      <p:sp>
        <p:nvSpPr>
          <p:cNvPr id="71682" name="Content Placeholder 2"/>
          <p:cNvSpPr>
            <a:spLocks noGrp="1"/>
          </p:cNvSpPr>
          <p:nvPr>
            <p:ph idx="1"/>
          </p:nvPr>
        </p:nvSpPr>
        <p:spPr/>
        <p:txBody>
          <a:bodyPr/>
          <a:lstStyle/>
          <a:p>
            <a:r>
              <a:rPr lang="en-US">
                <a:latin typeface="Calibri" charset="0"/>
                <a:ea typeface="MS PGothic" charset="0"/>
              </a:rPr>
              <a:t>Likewise…in interphase chromosomes (least condensed state) the chromosome varies in level of condensation:</a:t>
            </a:r>
          </a:p>
          <a:p>
            <a:pPr lvl="1"/>
            <a:r>
              <a:rPr lang="en-US">
                <a:latin typeface="Calibri" charset="0"/>
                <a:ea typeface="MS PGothic" charset="0"/>
              </a:rPr>
              <a:t>Generally speaking, the more tightly coiled, the less accessible the DNA is for gene expression.</a:t>
            </a:r>
          </a:p>
          <a:p>
            <a:pPr lvl="1"/>
            <a:endParaRPr lang="en-US">
              <a:latin typeface="Calibri" charset="0"/>
              <a:ea typeface="MS PGothic" charset="0"/>
            </a:endParaRPr>
          </a:p>
          <a:p>
            <a:pPr lvl="1"/>
            <a:r>
              <a:rPr lang="en-US">
                <a:latin typeface="Calibri" charset="0"/>
                <a:ea typeface="MS PGothic" charset="0"/>
              </a:rPr>
              <a:t>Modification of DNA and of histone proteins affects how coiled/accessible the DNA is.</a:t>
            </a:r>
          </a:p>
        </p:txBody>
      </p:sp>
    </p:spTree>
    <p:extLst>
      <p:ext uri="{BB962C8B-B14F-4D97-AF65-F5344CB8AC3E}">
        <p14:creationId xmlns:p14="http://schemas.microsoft.com/office/powerpoint/2010/main" val="3573582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endParaRPr lang="en-US">
              <a:latin typeface="Calibri" charset="0"/>
              <a:ea typeface="MS PGothic" charset="0"/>
            </a:endParaRPr>
          </a:p>
        </p:txBody>
      </p:sp>
      <p:sp>
        <p:nvSpPr>
          <p:cNvPr id="3" name="Content Placeholder 2">
            <a:extLst>
              <a:ext uri="{FF2B5EF4-FFF2-40B4-BE49-F238E27FC236}">
                <a16:creationId xmlns:a16="http://schemas.microsoft.com/office/drawing/2014/main" xmlns="" id="{C8EA4480-81F1-CC4B-AAC7-EEBDCE9F65B7}"/>
              </a:ext>
            </a:extLst>
          </p:cNvPr>
          <p:cNvSpPr>
            <a:spLocks noGrp="1"/>
          </p:cNvSpPr>
          <p:nvPr>
            <p:ph idx="1"/>
          </p:nvPr>
        </p:nvSpPr>
        <p:spPr/>
        <p:txBody>
          <a:bodyPr/>
          <a:lstStyle/>
          <a:p>
            <a:pPr>
              <a:defRPr/>
            </a:pPr>
            <a:r>
              <a:rPr lang="en-US" dirty="0">
                <a:ea typeface="ＭＳ Ｐゴシック" charset="0"/>
              </a:rPr>
              <a:t>The study of the level of condensation/compaction of DNA is one aspect of a very important field of genetics called </a:t>
            </a:r>
            <a:r>
              <a:rPr lang="en-US" b="1" i="1" dirty="0">
                <a:ea typeface="ＭＳ Ｐゴシック" charset="0"/>
              </a:rPr>
              <a:t>epigenetics</a:t>
            </a:r>
            <a:r>
              <a:rPr lang="en-US" dirty="0">
                <a:ea typeface="ＭＳ Ｐゴシック" charset="0"/>
              </a:rPr>
              <a:t>. </a:t>
            </a:r>
          </a:p>
          <a:p>
            <a:pPr>
              <a:defRPr/>
            </a:pPr>
            <a:endParaRPr lang="en-US" dirty="0">
              <a:ea typeface="ＭＳ Ｐゴシック" charset="0"/>
            </a:endParaRPr>
          </a:p>
          <a:p>
            <a:pPr>
              <a:defRPr/>
            </a:pPr>
            <a:r>
              <a:rPr lang="en-US" dirty="0">
                <a:ea typeface="ＭＳ Ｐゴシック" charset="0"/>
              </a:rPr>
              <a:t>Epigenetics deals with features and alterations of DNA that have nothing to do with the ATGC sequence.  </a:t>
            </a:r>
          </a:p>
          <a:p>
            <a:pPr>
              <a:defRPr/>
            </a:pPr>
            <a:r>
              <a:rPr lang="en-US" dirty="0">
                <a:ea typeface="ＭＳ Ｐゴシック" charset="0"/>
              </a:rPr>
              <a:t>We will come back to this soon.</a:t>
            </a:r>
          </a:p>
          <a:p>
            <a:pPr marL="0" indent="0">
              <a:buFont typeface="Arial" charset="0"/>
              <a:buNone/>
              <a:defRPr/>
            </a:pPr>
            <a:r>
              <a:rPr lang="en-US" dirty="0">
                <a:ea typeface="ＭＳ Ｐゴシック" charset="0"/>
              </a:rPr>
              <a:t> </a:t>
            </a:r>
          </a:p>
        </p:txBody>
      </p:sp>
    </p:spTree>
    <p:extLst>
      <p:ext uri="{BB962C8B-B14F-4D97-AF65-F5344CB8AC3E}">
        <p14:creationId xmlns:p14="http://schemas.microsoft.com/office/powerpoint/2010/main" val="40158836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z="3600">
                <a:latin typeface="Calibri" charset="0"/>
                <a:ea typeface="MS PGothic" charset="0"/>
              </a:rPr>
              <a:t>*Chromosome organization/condensation</a:t>
            </a:r>
          </a:p>
        </p:txBody>
      </p:sp>
      <p:sp>
        <p:nvSpPr>
          <p:cNvPr id="73730" name="Content Placeholder 2"/>
          <p:cNvSpPr>
            <a:spLocks noGrp="1"/>
          </p:cNvSpPr>
          <p:nvPr>
            <p:ph idx="1"/>
          </p:nvPr>
        </p:nvSpPr>
        <p:spPr/>
        <p:txBody>
          <a:bodyPr/>
          <a:lstStyle/>
          <a:p>
            <a:pPr eaLnBrk="1" hangingPunct="1"/>
            <a:r>
              <a:rPr lang="en-US">
                <a:latin typeface="Calibri" charset="0"/>
                <a:ea typeface="MS PGothic" charset="0"/>
              </a:rPr>
              <a:t>Review  handout showing a cartoon of the basic levels of organization of DNA in eukaryotes.</a:t>
            </a:r>
          </a:p>
          <a:p>
            <a:pPr eaLnBrk="1" hangingPunct="1"/>
            <a:endParaRPr lang="en-US">
              <a:latin typeface="Calibri" charset="0"/>
              <a:ea typeface="MS PGothic" charset="0"/>
            </a:endParaRPr>
          </a:p>
          <a:p>
            <a:pPr eaLnBrk="1" hangingPunct="1"/>
            <a:r>
              <a:rPr lang="en-US">
                <a:latin typeface="Calibri" charset="0"/>
                <a:ea typeface="MS PGothic" charset="0"/>
              </a:rPr>
              <a:t>Sections </a:t>
            </a:r>
            <a:r>
              <a:rPr lang="en-US">
                <a:solidFill>
                  <a:srgbClr val="FF0000"/>
                </a:solidFill>
                <a:latin typeface="Calibri" charset="0"/>
                <a:ea typeface="MS PGothic" charset="0"/>
              </a:rPr>
              <a:t>12.4 and 12.5 </a:t>
            </a:r>
            <a:r>
              <a:rPr lang="en-US">
                <a:latin typeface="Calibri" charset="0"/>
                <a:ea typeface="MS PGothic" charset="0"/>
              </a:rPr>
              <a:t>are useful for more detail.</a:t>
            </a:r>
          </a:p>
        </p:txBody>
      </p:sp>
    </p:spTree>
    <p:extLst>
      <p:ext uri="{BB962C8B-B14F-4D97-AF65-F5344CB8AC3E}">
        <p14:creationId xmlns:p14="http://schemas.microsoft.com/office/powerpoint/2010/main" val="28173967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xmlns="" id="{5E0677BD-6764-E74D-B3D0-09D57DF912CB}"/>
              </a:ext>
            </a:extLst>
          </p:cNvPr>
          <p:cNvSpPr>
            <a:spLocks noGrp="1"/>
          </p:cNvSpPr>
          <p:nvPr>
            <p:ph type="title"/>
          </p:nvPr>
        </p:nvSpPr>
        <p:spPr>
          <a:xfrm>
            <a:off x="152400" y="274638"/>
            <a:ext cx="8991600" cy="1143000"/>
          </a:xfrm>
        </p:spPr>
        <p:txBody>
          <a:bodyPr/>
          <a:lstStyle/>
          <a:p>
            <a:r>
              <a:rPr lang="en-US" altLang="en-US"/>
              <a:t>Cell cycle must be carefully regulated</a:t>
            </a:r>
          </a:p>
        </p:txBody>
      </p:sp>
      <p:sp>
        <p:nvSpPr>
          <p:cNvPr id="48130" name="Content Placeholder 2">
            <a:extLst>
              <a:ext uri="{FF2B5EF4-FFF2-40B4-BE49-F238E27FC236}">
                <a16:creationId xmlns:a16="http://schemas.microsoft.com/office/drawing/2014/main" xmlns="" id="{EC046622-232D-1648-B466-747F7E4C0896}"/>
              </a:ext>
            </a:extLst>
          </p:cNvPr>
          <p:cNvSpPr>
            <a:spLocks noGrp="1"/>
          </p:cNvSpPr>
          <p:nvPr>
            <p:ph idx="1"/>
          </p:nvPr>
        </p:nvSpPr>
        <p:spPr/>
        <p:txBody>
          <a:bodyPr/>
          <a:lstStyle/>
          <a:p>
            <a:r>
              <a:rPr lang="en-US" altLang="en-US" dirty="0"/>
              <a:t>In multicellular organisms, cells divide at different rates depending on their lifespan and purpose.  (Cell division is most rapid during embryonic development.  After that, cells of different tissues divide at different  rates)</a:t>
            </a:r>
          </a:p>
          <a:p>
            <a:r>
              <a:rPr lang="en-US" altLang="en-US" dirty="0"/>
              <a:t>Cancer is the result of dis-regulated cell division.  </a:t>
            </a:r>
            <a:r>
              <a:rPr lang="en-US" altLang="en-US"/>
              <a:t>(</a:t>
            </a:r>
            <a:r>
              <a:rPr lang="en-US" altLang="en-US">
                <a:solidFill>
                  <a:srgbClr val="FF0000"/>
                </a:solidFill>
              </a:rPr>
              <a:t>Chapter 19*—Please read and study Sections 19.3 through 19.6</a:t>
            </a:r>
            <a:r>
              <a:rPr lang="en-US" altLang="en-US"/>
              <a:t>)</a:t>
            </a:r>
          </a:p>
        </p:txBody>
      </p:sp>
    </p:spTree>
    <p:extLst>
      <p:ext uri="{BB962C8B-B14F-4D97-AF65-F5344CB8AC3E}">
        <p14:creationId xmlns:p14="http://schemas.microsoft.com/office/powerpoint/2010/main" val="326280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C50ED72D-8FF5-9447-A76E-7B1B966E1227}"/>
              </a:ext>
            </a:extLst>
          </p:cNvPr>
          <p:cNvSpPr>
            <a:spLocks noGrp="1"/>
          </p:cNvSpPr>
          <p:nvPr>
            <p:ph type="title"/>
          </p:nvPr>
        </p:nvSpPr>
        <p:spPr/>
        <p:txBody>
          <a:bodyPr>
            <a:normAutofit fontScale="90000"/>
          </a:bodyPr>
          <a:lstStyle/>
          <a:p>
            <a:pPr>
              <a:defRPr/>
            </a:pPr>
            <a:r>
              <a:rPr lang="en-US" sz="3200">
                <a:ea typeface="ＭＳ Ｐゴシック" charset="0"/>
              </a:rPr>
              <a:t>The cell cycle can pause if necessary at specific points if the cell is not ready to advance to produce two perfect daughter cells</a:t>
            </a:r>
          </a:p>
        </p:txBody>
      </p:sp>
      <p:sp>
        <p:nvSpPr>
          <p:cNvPr id="50178" name="Content Placeholder 2">
            <a:extLst>
              <a:ext uri="{FF2B5EF4-FFF2-40B4-BE49-F238E27FC236}">
                <a16:creationId xmlns:a16="http://schemas.microsoft.com/office/drawing/2014/main" xmlns="" id="{5F42176A-3451-F646-89E1-F738E4B88CBC}"/>
              </a:ext>
            </a:extLst>
          </p:cNvPr>
          <p:cNvSpPr>
            <a:spLocks noGrp="1"/>
          </p:cNvSpPr>
          <p:nvPr>
            <p:ph idx="1"/>
          </p:nvPr>
        </p:nvSpPr>
        <p:spPr/>
        <p:txBody>
          <a:bodyPr/>
          <a:lstStyle/>
          <a:p>
            <a:r>
              <a:rPr lang="en-US" altLang="en-US"/>
              <a:t>Cell cycle checkpoints</a:t>
            </a:r>
          </a:p>
          <a:p>
            <a:pPr lvl="1"/>
            <a:r>
              <a:rPr lang="en-US" altLang="en-US"/>
              <a:t>G1/S border—cell monitors its size and DNA quality</a:t>
            </a:r>
          </a:p>
          <a:p>
            <a:pPr lvl="1"/>
            <a:r>
              <a:rPr lang="en-US" altLang="en-US"/>
              <a:t>G2/M border---cell monitors completeness of DNA synthesis and checks for DNA damage</a:t>
            </a:r>
          </a:p>
          <a:p>
            <a:pPr lvl="1"/>
            <a:r>
              <a:rPr lang="en-US" altLang="en-US"/>
              <a:t>Within mitosis—Cell monitors spindle formation proper attachment of spindle to chromosomes</a:t>
            </a:r>
          </a:p>
        </p:txBody>
      </p:sp>
    </p:spTree>
    <p:extLst>
      <p:ext uri="{BB962C8B-B14F-4D97-AF65-F5344CB8AC3E}">
        <p14:creationId xmlns:p14="http://schemas.microsoft.com/office/powerpoint/2010/main" val="29368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0">
            <a:extLst>
              <a:ext uri="{FF2B5EF4-FFF2-40B4-BE49-F238E27FC236}">
                <a16:creationId xmlns:a16="http://schemas.microsoft.com/office/drawing/2014/main" xmlns="" id="{3454DE07-2A9F-4F45-B2EC-93F8A1733B18}"/>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20.5</a:t>
            </a:r>
          </a:p>
        </p:txBody>
      </p:sp>
      <p:pic>
        <p:nvPicPr>
          <p:cNvPr id="52226" name="Picture 11" descr="20_05Figure-L.jpg                                              002A812BMacintosh HD                   ABA78158:">
            <a:extLst>
              <a:ext uri="{FF2B5EF4-FFF2-40B4-BE49-F238E27FC236}">
                <a16:creationId xmlns:a16="http://schemas.microsoft.com/office/drawing/2014/main" xmlns="" id="{EA068F60-B594-3345-BF52-0DF9DF8A1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522288" y="381000"/>
            <a:ext cx="80978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71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xmlns="" id="{1136887C-6602-B648-8166-2C62ABDF4577}"/>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xmlns="" id="{6435730D-D7A1-6642-8702-C3811BA665D9}"/>
              </a:ext>
            </a:extLst>
          </p:cNvPr>
          <p:cNvSpPr>
            <a:spLocks noGrp="1"/>
          </p:cNvSpPr>
          <p:nvPr>
            <p:ph idx="1"/>
          </p:nvPr>
        </p:nvSpPr>
        <p:spPr/>
        <p:txBody>
          <a:bodyPr/>
          <a:lstStyle/>
          <a:p>
            <a:r>
              <a:rPr lang="en-US" altLang="en-US"/>
              <a:t>Normally a cell will pause (at one of the checkpoints) if it has incurred DNA damage or lacks the resources it needs to carry out perfect cell division.</a:t>
            </a:r>
          </a:p>
          <a:p>
            <a:endParaRPr lang="en-US" altLang="en-US"/>
          </a:p>
          <a:p>
            <a:endParaRPr lang="en-US" altLang="en-US"/>
          </a:p>
        </p:txBody>
      </p:sp>
    </p:spTree>
    <p:extLst>
      <p:ext uri="{BB962C8B-B14F-4D97-AF65-F5344CB8AC3E}">
        <p14:creationId xmlns:p14="http://schemas.microsoft.com/office/powerpoint/2010/main" val="230045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xmlns="" id="{036A96BF-A89E-1346-9421-A27F0252EE10}"/>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xmlns="" id="{DE6CED09-7957-0942-98CF-F7A4EC14E6DD}"/>
              </a:ext>
            </a:extLst>
          </p:cNvPr>
          <p:cNvSpPr>
            <a:spLocks noGrp="1"/>
          </p:cNvSpPr>
          <p:nvPr>
            <p:ph idx="1"/>
          </p:nvPr>
        </p:nvSpPr>
        <p:spPr/>
        <p:txBody>
          <a:bodyPr/>
          <a:lstStyle/>
          <a:p>
            <a:r>
              <a:rPr lang="en-US" altLang="en-US"/>
              <a:t>If these checkpoints fail, a cell will start to accumulate DNA damage(mutations in genes), which in turn may lead to more defects in the checkpoints (which control cell division rate)….so the cell divides more</a:t>
            </a:r>
            <a:r>
              <a:rPr lang="is-IS" altLang="en-US"/>
              <a:t>…which causes it to replicate its DNA more, which leads to more mutations, some of which are in checkpoint genes....so the cell divides more....</a:t>
            </a:r>
            <a:endParaRPr lang="en-US" altLang="en-US"/>
          </a:p>
        </p:txBody>
      </p:sp>
    </p:spTree>
    <p:extLst>
      <p:ext uri="{BB962C8B-B14F-4D97-AF65-F5344CB8AC3E}">
        <p14:creationId xmlns:p14="http://schemas.microsoft.com/office/powerpoint/2010/main" val="428372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xmlns="" id="{70FAE366-15B8-144D-A073-11F7D1EFBEBE}"/>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xmlns="" id="{11A45D4F-2AB7-C946-8B8E-893E23D79256}"/>
              </a:ext>
            </a:extLst>
          </p:cNvPr>
          <p:cNvSpPr>
            <a:spLocks noGrp="1"/>
          </p:cNvSpPr>
          <p:nvPr>
            <p:ph idx="1"/>
          </p:nvPr>
        </p:nvSpPr>
        <p:spPr/>
        <p:txBody>
          <a:bodyPr/>
          <a:lstStyle/>
          <a:p>
            <a:pPr marL="0" indent="0">
              <a:buFont typeface="Arial" panose="020B0604020202020204" pitchFamily="34" charset="0"/>
              <a:buNone/>
            </a:pPr>
            <a:r>
              <a:rPr lang="en-US" altLang="en-US"/>
              <a:t>Cells that have accumulated many mutations, such that regulation of cell division/mitosis is lost--- become piles of cells--tumors----CANCER.</a:t>
            </a:r>
          </a:p>
        </p:txBody>
      </p:sp>
    </p:spTree>
    <p:extLst>
      <p:ext uri="{BB962C8B-B14F-4D97-AF65-F5344CB8AC3E}">
        <p14:creationId xmlns:p14="http://schemas.microsoft.com/office/powerpoint/2010/main" val="3037895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1525</Words>
  <Application>Microsoft Macintosh PowerPoint</Application>
  <PresentationFormat>On-screen Show (4:3)</PresentationFormat>
  <Paragraphs>119</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Lecture 5 Sept. 9th ,2019</vt:lpstr>
      <vt:lpstr>Where were we?</vt:lpstr>
      <vt:lpstr>PowerPoint Presentation</vt:lpstr>
      <vt:lpstr>Cell cycle must be carefully regulated</vt:lpstr>
      <vt:lpstr>The cell cycle can pause if necessary at specific points if the cell is not ready to advance to produce two perfect daughter cells</vt:lpstr>
      <vt:lpstr>PowerPoint Presentation</vt:lpstr>
      <vt:lpstr>PowerPoint Presentation</vt:lpstr>
      <vt:lpstr>PowerPoint Presentation</vt:lpstr>
      <vt:lpstr>PowerPoint Presentation</vt:lpstr>
      <vt:lpstr>Let’s clarify--</vt:lpstr>
      <vt:lpstr>PowerPoint Presentation</vt:lpstr>
      <vt:lpstr>Karyotype from tumor cells from brain cancer---YIKES!</vt:lpstr>
      <vt:lpstr>PowerPoint Presentation</vt:lpstr>
      <vt:lpstr>PowerPoint Presentation</vt:lpstr>
      <vt:lpstr>PowerPoint Presentation</vt:lpstr>
      <vt:lpstr>PowerPoint Presentation</vt:lpstr>
      <vt:lpstr>PowerPoint Presentation</vt:lpstr>
      <vt:lpstr>Some cells cannot safely progress to/through mitosis---then what?</vt:lpstr>
      <vt:lpstr>Many genes/proteins are   involved in cell cycle regulation </vt:lpstr>
      <vt:lpstr>So-called “cancer genes” are really mutant forms of genes that regulate cell division </vt:lpstr>
      <vt:lpstr>PowerPoint Presentation</vt:lpstr>
      <vt:lpstr>P53 (TP53) is the most famous/“infamous” gene associated with human cancer</vt:lpstr>
      <vt:lpstr>Let’s return to chromosomes</vt:lpstr>
      <vt:lpstr>The level of condensation.</vt:lpstr>
      <vt:lpstr>The level of condensation.</vt:lpstr>
      <vt:lpstr>PowerPoint Presentation</vt:lpstr>
      <vt:lpstr>Chromosomes are DNA associated with proteins</vt:lpstr>
      <vt:lpstr>PowerPoint Presentation</vt:lpstr>
      <vt:lpstr>Variation in condensation</vt:lpstr>
      <vt:lpstr>PowerPoint Presentation</vt:lpstr>
      <vt:lpstr>PowerPoint Presentation</vt:lpstr>
      <vt:lpstr>PowerPoint Presentation</vt:lpstr>
      <vt:lpstr>*Chromosome organization/condensation</vt:lpstr>
    </vt:vector>
  </TitlesOfParts>
  <Company>Minot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Heidi Super</cp:lastModifiedBy>
  <cp:revision>95</cp:revision>
  <cp:lastPrinted>2019-08-30T11:14:22Z</cp:lastPrinted>
  <dcterms:created xsi:type="dcterms:W3CDTF">2009-01-13T16:11:47Z</dcterms:created>
  <dcterms:modified xsi:type="dcterms:W3CDTF">2019-09-08T20:05:11Z</dcterms:modified>
</cp:coreProperties>
</file>